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4" r:id="rId4"/>
  </p:sldMasterIdLst>
  <p:notesMasterIdLst>
    <p:notesMasterId r:id="rId16"/>
  </p:notesMasterIdLst>
  <p:sldIdLst>
    <p:sldId id="289" r:id="rId5"/>
    <p:sldId id="285" r:id="rId6"/>
    <p:sldId id="299" r:id="rId7"/>
    <p:sldId id="272" r:id="rId8"/>
    <p:sldId id="288" r:id="rId9"/>
    <p:sldId id="290" r:id="rId10"/>
    <p:sldId id="295" r:id="rId11"/>
    <p:sldId id="296" r:id="rId12"/>
    <p:sldId id="294" r:id="rId13"/>
    <p:sldId id="301" r:id="rId14"/>
    <p:sldId id="300" r:id="rId15"/>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28C6F7C-1AEB-73D7-0B59-B8DE629A9FAD}" name="Mads Okking" initials="MO" userId="S::mo@dhv.dk::a8040ae8-6388-4609-b9dd-ca22d3aeb087" providerId="AD"/>
  <p188:author id="{E40845F3-ACE7-AA54-ABBF-764F5B43A713}" name="Morten Frihagen" initials="MF" userId="S::mf@dhv.dk::c6d7f272-8e40-4432-b8ec-d2b324074c2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3E8B"/>
    <a:srgbClr val="169DC8"/>
    <a:srgbClr val="E260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B69F96-AA08-498B-9017-B1D7DE8AF91C}" v="13" dt="2023-11-07T12:00:13.757"/>
    <p1510:client id="{E8174184-A897-4794-9F67-EA18AB8B2F80}" v="1175" dt="2023-11-07T12:59:05.7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17" d="100"/>
          <a:sy n="117" d="100"/>
        </p:scale>
        <p:origin x="808"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61653C0E-DE10-45EA-BD93-73B65A4F9A21}" type="datetimeFigureOut">
              <a:rPr lang="da-DK" smtClean="0"/>
              <a:t>30.11.2023</a:t>
            </a:fld>
            <a:endParaRPr lang="da-DK"/>
          </a:p>
        </p:txBody>
      </p:sp>
      <p:sp>
        <p:nvSpPr>
          <p:cNvPr id="4" name="Pladsholder til slidebille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33F1E81D-033F-4D1B-AEC9-BE781BFA76B5}" type="slidenum">
              <a:rPr lang="da-DK" smtClean="0"/>
              <a:t>‹#›</a:t>
            </a:fld>
            <a:endParaRPr lang="da-DK"/>
          </a:p>
        </p:txBody>
      </p:sp>
    </p:spTree>
    <p:extLst>
      <p:ext uri="{BB962C8B-B14F-4D97-AF65-F5344CB8AC3E}">
        <p14:creationId xmlns:p14="http://schemas.microsoft.com/office/powerpoint/2010/main" val="3066286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Ideen med Kort &amp; Godt er at prøve at ændre mindsettet hos håndværkerne. Og vi ved, at det er bedst at starte så tidligt, som muligt, med at oparbejde gode vaner. Vi ved alle, at jo ældre man bliver, desto sværere er det at ændre sine vaner. </a:t>
            </a:r>
          </a:p>
        </p:txBody>
      </p:sp>
      <p:sp>
        <p:nvSpPr>
          <p:cNvPr id="4" name="Pladsholder til slidenummer 3"/>
          <p:cNvSpPr>
            <a:spLocks noGrp="1"/>
          </p:cNvSpPr>
          <p:nvPr>
            <p:ph type="sldNum" sz="quarter" idx="5"/>
          </p:nvPr>
        </p:nvSpPr>
        <p:spPr/>
        <p:txBody>
          <a:bodyPr/>
          <a:lstStyle/>
          <a:p>
            <a:fld id="{33F1E81D-033F-4D1B-AEC9-BE781BFA76B5}" type="slidenum">
              <a:rPr lang="da-DK" smtClean="0"/>
              <a:t>1</a:t>
            </a:fld>
            <a:endParaRPr lang="da-DK"/>
          </a:p>
        </p:txBody>
      </p:sp>
    </p:spTree>
    <p:extLst>
      <p:ext uri="{BB962C8B-B14F-4D97-AF65-F5344CB8AC3E}">
        <p14:creationId xmlns:p14="http://schemas.microsoft.com/office/powerpoint/2010/main" val="28476730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u="none"/>
              <a:t>Forside af metodeark (Venstre side af </a:t>
            </a:r>
            <a:r>
              <a:rPr lang="da-DK" b="1" u="none" err="1"/>
              <a:t>slidet</a:t>
            </a:r>
            <a:r>
              <a:rPr lang="da-DK" b="1" u="none"/>
              <a:t>)</a:t>
            </a:r>
          </a:p>
          <a:p>
            <a:endParaRPr lang="da-DK"/>
          </a:p>
          <a:p>
            <a:r>
              <a:rPr lang="da-DK"/>
              <a:t>Øverst på forsiden af metodearket vises overskriften ”Skab gode byggevaner - Kort &amp; Godt".</a:t>
            </a:r>
          </a:p>
          <a:p>
            <a:endParaRPr lang="da-DK"/>
          </a:p>
          <a:p>
            <a:r>
              <a:rPr lang="da-DK"/>
              <a:t>Nedenfor overskriften er der en visuel repræsentation af Kort &amp; Godt-metoden med de tre centrale elementer: Afklare, Evaluere og Overlevere. Hver af disse elementer er repræsenteret med en kort beskrivelse. I højre side kan du se en QR kode. Ved at skanne den kommer man direkte ind på Dansk Håndværks hjemmeside under ”Kort &amp; Godt” og finder her det samlede undervisningsmateriale, videoer og øvrigt materiale.</a:t>
            </a:r>
          </a:p>
          <a:p>
            <a:endParaRPr lang="da-DK"/>
          </a:p>
          <a:p>
            <a:r>
              <a:rPr lang="da-DK"/>
              <a:t>Central på arket er ”Kort &amp; Godt-loopet”.</a:t>
            </a:r>
          </a:p>
          <a:p>
            <a:endParaRPr lang="da-DK"/>
          </a:p>
          <a:p>
            <a:r>
              <a:rPr lang="da-DK"/>
              <a:t>Under det er ideer til spørgsmål man </a:t>
            </a:r>
            <a:r>
              <a:rPr lang="da-DK" i="1" u="sng"/>
              <a:t>kan</a:t>
            </a:r>
            <a:r>
              <a:rPr lang="da-DK"/>
              <a:t> stille sig selv i de tre faser.</a:t>
            </a:r>
          </a:p>
          <a:p>
            <a:r>
              <a:rPr lang="da-DK"/>
              <a:t> </a:t>
            </a:r>
          </a:p>
          <a:p>
            <a:endParaRPr lang="da-DK"/>
          </a:p>
          <a:p>
            <a:r>
              <a:rPr lang="da-DK" b="1" u="none"/>
              <a:t>Bagside af Metodeark (Højre side af </a:t>
            </a:r>
            <a:r>
              <a:rPr lang="da-DK" b="1" u="none" err="1"/>
              <a:t>slidet</a:t>
            </a:r>
            <a:r>
              <a:rPr lang="da-DK" b="1" u="none"/>
              <a:t>)</a:t>
            </a:r>
          </a:p>
          <a:p>
            <a:endParaRPr lang="da-DK"/>
          </a:p>
          <a:p>
            <a:r>
              <a:rPr lang="da-DK"/>
              <a:t>På bagsiden af metodearket findes et tomt skema, der kan udfyldes. Dette skema indeholder overskrifterne "Afklare," "Evaluere," og "Overlevere."</a:t>
            </a:r>
          </a:p>
          <a:p>
            <a:r>
              <a:rPr lang="da-DK"/>
              <a:t>Under hver overskrift er der plads til at udfylde konkrete oplysninger og noter i forhold til den pågældende fase i Kort &amp; Godt metoden. Dette metodeark skal hjælpe brugeren med at komme i gang med metoden ved at opfordre til at tænke og planlægge i tråd med de tre trin.</a:t>
            </a:r>
          </a:p>
          <a:p>
            <a:endParaRPr lang="da-DK"/>
          </a:p>
        </p:txBody>
      </p:sp>
      <p:sp>
        <p:nvSpPr>
          <p:cNvPr id="4" name="Pladsholder til sli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F1E81D-033F-4D1B-AEC9-BE781BFA76B5}"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5147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Arbejdet er delt ind i 3 kategorier:</a:t>
            </a:r>
          </a:p>
          <a:p>
            <a:endParaRPr lang="da-DK"/>
          </a:p>
          <a:p>
            <a:r>
              <a:rPr lang="da-DK" b="1" u="sng"/>
              <a:t>Direkte arbejde </a:t>
            </a:r>
          </a:p>
          <a:p>
            <a:pPr marL="628650" lvl="1" indent="-171450">
              <a:buFontTx/>
              <a:buChar char="-"/>
            </a:pPr>
            <a:r>
              <a:rPr lang="da-DK"/>
              <a:t>Produktion </a:t>
            </a:r>
          </a:p>
          <a:p>
            <a:pPr marL="1085850" lvl="2" indent="-171450">
              <a:buFontTx/>
              <a:buChar char="-"/>
            </a:pPr>
            <a:r>
              <a:rPr lang="da-DK" i="1"/>
              <a:t>Den tid, hvor der udføres byggearbejde, som er værdiskabende. </a:t>
            </a:r>
          </a:p>
          <a:p>
            <a:pPr marL="1085850" lvl="2" indent="-171450">
              <a:buFontTx/>
              <a:buChar char="-"/>
            </a:pPr>
            <a:r>
              <a:rPr lang="da-DK" i="1"/>
              <a:t>Værdi forstås her som direkte værditilvækst af produktet. </a:t>
            </a:r>
          </a:p>
          <a:p>
            <a:pPr marL="1085850" lvl="2" indent="-171450">
              <a:buFontTx/>
              <a:buChar char="-"/>
            </a:pPr>
            <a:r>
              <a:rPr lang="da-DK" i="1"/>
              <a:t>Alle former for produktion falder ind i denne kategori. </a:t>
            </a:r>
          </a:p>
          <a:p>
            <a:pPr marL="171450" indent="-171450">
              <a:buFontTx/>
              <a:buChar char="-"/>
            </a:pPr>
            <a:endParaRPr lang="da-DK"/>
          </a:p>
          <a:p>
            <a:pPr marL="0" indent="0">
              <a:buFontTx/>
              <a:buNone/>
            </a:pPr>
            <a:r>
              <a:rPr lang="da-DK" b="1" u="sng"/>
              <a:t>Indirekte arbejde </a:t>
            </a:r>
          </a:p>
          <a:p>
            <a:pPr marL="628650" lvl="1" indent="-171450">
              <a:buFontTx/>
              <a:buChar char="-"/>
            </a:pPr>
            <a:r>
              <a:rPr lang="da-DK"/>
              <a:t>Klargøring </a:t>
            </a:r>
          </a:p>
          <a:p>
            <a:pPr marL="1085850" lvl="2" indent="-171450">
              <a:buFontTx/>
              <a:buChar char="-"/>
            </a:pPr>
            <a:r>
              <a:rPr lang="da-DK" i="1"/>
              <a:t>Forberedelse</a:t>
            </a:r>
          </a:p>
          <a:p>
            <a:pPr marL="1085850" lvl="2" indent="-171450">
              <a:buFontTx/>
              <a:buChar char="-"/>
            </a:pPr>
            <a:r>
              <a:rPr lang="da-DK" i="1"/>
              <a:t>Rengøring</a:t>
            </a:r>
          </a:p>
          <a:p>
            <a:pPr marL="1085850" lvl="2" indent="-171450">
              <a:buFontTx/>
              <a:buChar char="-"/>
            </a:pPr>
            <a:r>
              <a:rPr lang="da-DK" i="1"/>
              <a:t>Oprydning </a:t>
            </a:r>
          </a:p>
          <a:p>
            <a:pPr marL="1085850" lvl="2" indent="-171450">
              <a:buFontTx/>
              <a:buChar char="-"/>
            </a:pPr>
            <a:r>
              <a:rPr lang="da-DK" i="1"/>
              <a:t>Håndtering af sikkerhed </a:t>
            </a:r>
          </a:p>
          <a:p>
            <a:pPr marL="1371600" lvl="3" indent="0">
              <a:buFontTx/>
              <a:buNone/>
            </a:pPr>
            <a:r>
              <a:rPr lang="da-DK"/>
              <a:t> </a:t>
            </a:r>
          </a:p>
          <a:p>
            <a:pPr marL="628650" lvl="1" indent="-171450">
              <a:buFontTx/>
              <a:buChar char="-"/>
            </a:pPr>
            <a:r>
              <a:rPr lang="da-DK"/>
              <a:t>Samtale </a:t>
            </a:r>
          </a:p>
          <a:p>
            <a:pPr marL="1085850" lvl="2" indent="-171450">
              <a:buFontTx/>
              <a:buChar char="-"/>
            </a:pPr>
            <a:r>
              <a:rPr lang="da-DK" i="1"/>
              <a:t>Samtale med byggeledelsen </a:t>
            </a:r>
          </a:p>
          <a:p>
            <a:pPr marL="1085850" lvl="2" indent="-171450">
              <a:buFontTx/>
              <a:buChar char="-"/>
            </a:pPr>
            <a:r>
              <a:rPr lang="da-DK" i="1"/>
              <a:t>Samtale med kollega </a:t>
            </a:r>
          </a:p>
          <a:p>
            <a:pPr marL="1085850" lvl="2" indent="-171450">
              <a:buFontTx/>
              <a:buChar char="-"/>
            </a:pPr>
            <a:r>
              <a:rPr lang="da-DK" i="1"/>
              <a:t>Telefonsamtaler </a:t>
            </a:r>
          </a:p>
          <a:p>
            <a:pPr marL="1085850" lvl="2" indent="-171450">
              <a:buFontTx/>
              <a:buChar char="-"/>
            </a:pPr>
            <a:endParaRPr lang="da-DK" i="1"/>
          </a:p>
          <a:p>
            <a:pPr marL="628650" lvl="1" indent="-171450">
              <a:buFontTx/>
              <a:buChar char="-"/>
            </a:pPr>
            <a:r>
              <a:rPr lang="da-DK"/>
              <a:t>Transport </a:t>
            </a:r>
          </a:p>
          <a:p>
            <a:pPr marL="1085850" lvl="2" indent="-171450">
              <a:buFontTx/>
              <a:buChar char="-"/>
            </a:pPr>
            <a:r>
              <a:rPr lang="da-DK" i="1"/>
              <a:t>Hente udstyr i bil/container</a:t>
            </a:r>
          </a:p>
          <a:p>
            <a:pPr marL="1085850" lvl="2" indent="-171450">
              <a:buFontTx/>
              <a:buChar char="-"/>
            </a:pPr>
            <a:r>
              <a:rPr lang="da-DK" i="1"/>
              <a:t>Gå med materialer i hånden </a:t>
            </a:r>
          </a:p>
          <a:p>
            <a:pPr marL="1085850" lvl="2" indent="-171450">
              <a:buFontTx/>
              <a:buChar char="-"/>
            </a:pPr>
            <a:endParaRPr lang="da-DK" i="1"/>
          </a:p>
          <a:p>
            <a:pPr marL="0" indent="0">
              <a:buFontTx/>
              <a:buNone/>
            </a:pPr>
            <a:r>
              <a:rPr lang="da-DK" b="1" u="sng"/>
              <a:t>Spild </a:t>
            </a:r>
          </a:p>
          <a:p>
            <a:pPr marL="628650" lvl="1" indent="-171450">
              <a:buFontTx/>
              <a:buChar char="-"/>
            </a:pPr>
            <a:r>
              <a:rPr lang="da-DK"/>
              <a:t>Gå</a:t>
            </a:r>
          </a:p>
          <a:p>
            <a:pPr marL="1085850" lvl="2" indent="-171450">
              <a:buFontTx/>
              <a:buChar char="-"/>
            </a:pPr>
            <a:r>
              <a:rPr lang="da-DK" i="1"/>
              <a:t>Gå på toilet </a:t>
            </a:r>
          </a:p>
          <a:p>
            <a:pPr marL="1085850" lvl="2" indent="-171450">
              <a:buFontTx/>
              <a:buChar char="-"/>
            </a:pPr>
            <a:r>
              <a:rPr lang="da-DK" i="1"/>
              <a:t>Gå hen til kollega </a:t>
            </a:r>
          </a:p>
          <a:p>
            <a:pPr marL="914400" lvl="2" indent="0">
              <a:buFontTx/>
              <a:buNone/>
            </a:pPr>
            <a:endParaRPr lang="da-DK" i="1"/>
          </a:p>
          <a:p>
            <a:pPr marL="628650" lvl="1" indent="-171450">
              <a:buFontTx/>
              <a:buChar char="-"/>
            </a:pPr>
            <a:r>
              <a:rPr lang="da-DK"/>
              <a:t>Vente </a:t>
            </a:r>
          </a:p>
          <a:p>
            <a:pPr marL="1085850" lvl="2" indent="-171450">
              <a:buFontTx/>
              <a:buChar char="-"/>
            </a:pPr>
            <a:r>
              <a:rPr lang="da-DK" i="1"/>
              <a:t>Venter på materialer </a:t>
            </a:r>
          </a:p>
          <a:p>
            <a:pPr marL="1085850" lvl="2" indent="-171450">
              <a:buFontTx/>
              <a:buChar char="-"/>
            </a:pPr>
            <a:r>
              <a:rPr lang="da-DK" i="1"/>
              <a:t>Venter på byggeledelsen </a:t>
            </a:r>
          </a:p>
          <a:p>
            <a:pPr marL="1085850" lvl="2" indent="-171450">
              <a:buFontTx/>
              <a:buChar char="-"/>
            </a:pPr>
            <a:r>
              <a:rPr lang="da-DK" i="1"/>
              <a:t>Venter på kollega </a:t>
            </a:r>
          </a:p>
          <a:p>
            <a:pPr marL="1085850" lvl="2" indent="-171450">
              <a:buFontTx/>
              <a:buChar char="-"/>
            </a:pPr>
            <a:endParaRPr lang="da-DK" i="1"/>
          </a:p>
          <a:p>
            <a:pPr marL="628650" lvl="1" indent="-171450">
              <a:buFontTx/>
              <a:buChar char="-"/>
            </a:pPr>
            <a:r>
              <a:rPr lang="da-DK"/>
              <a:t>Borte </a:t>
            </a:r>
          </a:p>
          <a:p>
            <a:pPr marL="1085850" lvl="2" indent="-171450">
              <a:buFontTx/>
              <a:buChar char="-"/>
            </a:pPr>
            <a:r>
              <a:rPr lang="da-DK" i="1"/>
              <a:t>Toiletbesøg </a:t>
            </a:r>
          </a:p>
          <a:p>
            <a:pPr marL="1085850" lvl="2" indent="-171450">
              <a:buFontTx/>
              <a:buChar char="-"/>
            </a:pPr>
            <a:r>
              <a:rPr lang="da-DK" i="1"/>
              <a:t>For lange pauser </a:t>
            </a:r>
          </a:p>
          <a:p>
            <a:pPr marL="1085850" lvl="2" indent="-171450">
              <a:buFontTx/>
              <a:buChar char="-"/>
            </a:pPr>
            <a:r>
              <a:rPr lang="da-DK" i="1"/>
              <a:t>Ikke tilstede på pladsen</a:t>
            </a:r>
            <a:br>
              <a:rPr lang="da-DK"/>
            </a:br>
            <a:endParaRPr lang="da-DK"/>
          </a:p>
        </p:txBody>
      </p:sp>
      <p:sp>
        <p:nvSpPr>
          <p:cNvPr id="4" name="Pladsholder til slidenummer 3"/>
          <p:cNvSpPr>
            <a:spLocks noGrp="1"/>
          </p:cNvSpPr>
          <p:nvPr>
            <p:ph type="sldNum" sz="quarter" idx="5"/>
          </p:nvPr>
        </p:nvSpPr>
        <p:spPr/>
        <p:txBody>
          <a:bodyPr/>
          <a:lstStyle/>
          <a:p>
            <a:fld id="{33F1E81D-033F-4D1B-AEC9-BE781BFA76B5}" type="slidenum">
              <a:rPr lang="da-DK" smtClean="0"/>
              <a:t>2</a:t>
            </a:fld>
            <a:endParaRPr lang="da-DK"/>
          </a:p>
        </p:txBody>
      </p:sp>
    </p:spTree>
    <p:extLst>
      <p:ext uri="{BB962C8B-B14F-4D97-AF65-F5344CB8AC3E}">
        <p14:creationId xmlns:p14="http://schemas.microsoft.com/office/powerpoint/2010/main" val="17510054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Noget af inspirationen til Kort &amp; Godt er Lean Construction.</a:t>
            </a:r>
          </a:p>
          <a:p>
            <a:endParaRPr lang="da-DK" dirty="0"/>
          </a:p>
          <a:p>
            <a:r>
              <a:rPr lang="da-DK" dirty="0"/>
              <a:t>Lean handler om at optimere processer. Tanken er, at man ikke skal løbe hurtigere, men </a:t>
            </a:r>
            <a:r>
              <a:rPr lang="da-DK" dirty="0">
                <a:highlight>
                  <a:srgbClr val="00FFFF"/>
                </a:highlight>
              </a:rPr>
              <a:t>at</a:t>
            </a:r>
            <a:r>
              <a:rPr lang="da-DK" dirty="0"/>
              <a:t> man skal arbejde mere effektivt - ”</a:t>
            </a:r>
            <a:r>
              <a:rPr lang="da-DK" dirty="0" err="1"/>
              <a:t>work</a:t>
            </a:r>
            <a:r>
              <a:rPr lang="da-DK" dirty="0"/>
              <a:t> smart - not </a:t>
            </a:r>
            <a:r>
              <a:rPr lang="da-DK" dirty="0" err="1"/>
              <a:t>hard</a:t>
            </a:r>
            <a:r>
              <a:rPr lang="da-DK" dirty="0"/>
              <a:t>!”. </a:t>
            </a:r>
          </a:p>
          <a:p>
            <a:endParaRPr lang="da-DK" dirty="0"/>
          </a:p>
          <a:p>
            <a:r>
              <a:rPr lang="da-DK" dirty="0"/>
              <a:t>Lean Construction er anvendelsen af principperne bag Lean </a:t>
            </a:r>
            <a:r>
              <a:rPr lang="da-DK" dirty="0" err="1"/>
              <a:t>Production</a:t>
            </a:r>
            <a:r>
              <a:rPr lang="da-DK" dirty="0"/>
              <a:t> overført til byggeriet, samt en række værktøjer udviklet specielt til byggeriet og har rødder langt tilbage i historien. </a:t>
            </a:r>
          </a:p>
          <a:p>
            <a:endParaRPr lang="da-DK" dirty="0"/>
          </a:p>
        </p:txBody>
      </p:sp>
      <p:sp>
        <p:nvSpPr>
          <p:cNvPr id="4" name="Pladsholder til slidenummer 3"/>
          <p:cNvSpPr>
            <a:spLocks noGrp="1"/>
          </p:cNvSpPr>
          <p:nvPr>
            <p:ph type="sldNum" sz="quarter" idx="5"/>
          </p:nvPr>
        </p:nvSpPr>
        <p:spPr/>
        <p:txBody>
          <a:bodyPr/>
          <a:lstStyle/>
          <a:p>
            <a:fld id="{33F1E81D-033F-4D1B-AEC9-BE781BFA76B5}" type="slidenum">
              <a:rPr lang="da-DK" smtClean="0"/>
              <a:t>3</a:t>
            </a:fld>
            <a:endParaRPr lang="da-DK"/>
          </a:p>
        </p:txBody>
      </p:sp>
    </p:spTree>
    <p:extLst>
      <p:ext uri="{BB962C8B-B14F-4D97-AF65-F5344CB8AC3E}">
        <p14:creationId xmlns:p14="http://schemas.microsoft.com/office/powerpoint/2010/main" val="3428920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De 7 strømme blev introduceret af Lauri </a:t>
            </a:r>
            <a:r>
              <a:rPr lang="da-DK" err="1"/>
              <a:t>Koskela</a:t>
            </a:r>
            <a:r>
              <a:rPr lang="da-DK"/>
              <a:t> i en artikel i 2000, der hedder ”</a:t>
            </a:r>
            <a:r>
              <a:rPr lang="da-DK" err="1"/>
              <a:t>Reforming</a:t>
            </a:r>
            <a:r>
              <a:rPr lang="da-DK"/>
              <a:t> </a:t>
            </a:r>
            <a:r>
              <a:rPr lang="da-DK" err="1"/>
              <a:t>project</a:t>
            </a:r>
            <a:r>
              <a:rPr lang="da-DK"/>
              <a:t> management: The </a:t>
            </a:r>
            <a:r>
              <a:rPr lang="da-DK" err="1"/>
              <a:t>role</a:t>
            </a:r>
            <a:r>
              <a:rPr lang="da-DK"/>
              <a:t> of Lean Construction”. Ingeniør Sven Bertelsen er med til at udbrede begrebet i sin artikelserie ”Trimmede tanker”. </a:t>
            </a:r>
          </a:p>
          <a:p>
            <a:endParaRPr lang="da-DK"/>
          </a:p>
          <a:p>
            <a:r>
              <a:rPr lang="da-DK" b="1"/>
              <a:t>Udefrakommende påvirkninger: </a:t>
            </a:r>
          </a:p>
          <a:p>
            <a:r>
              <a:rPr lang="da-DK"/>
              <a:t>Er myndighedsgodkendelser, budget mv. på plads? Er vejret egnet til det arbejde, vi skal lave? Rådgiver, som kommer med ændringer eller bygherre, som man skal forholde sig til.</a:t>
            </a:r>
          </a:p>
          <a:p>
            <a:endParaRPr lang="da-DK"/>
          </a:p>
          <a:p>
            <a:r>
              <a:rPr lang="da-DK" b="1"/>
              <a:t>Byggepladsen: </a:t>
            </a:r>
          </a:p>
          <a:p>
            <a:r>
              <a:rPr lang="da-DK"/>
              <a:t>Er der styr på adgangsveje, sikkerhed, og kan vi arbejde der, hvor vi skal arbejde?</a:t>
            </a:r>
          </a:p>
          <a:p>
            <a:endParaRPr lang="da-DK"/>
          </a:p>
          <a:p>
            <a:r>
              <a:rPr lang="da-DK" b="1"/>
              <a:t>Materialer: </a:t>
            </a:r>
          </a:p>
          <a:p>
            <a:r>
              <a:rPr lang="da-DK"/>
              <a:t>Sørg for, at der bestilt materialer, og at de er på arbejdspladsen, når I står klar. Det er dyrt at have mandskab til at stå og vente på materialer. Sørg for, at materialerne er de rigtige.</a:t>
            </a:r>
          </a:p>
          <a:p>
            <a:endParaRPr lang="da-DK"/>
          </a:p>
          <a:p>
            <a:r>
              <a:rPr lang="da-DK" b="1"/>
              <a:t>Information: </a:t>
            </a:r>
          </a:p>
          <a:p>
            <a:r>
              <a:rPr lang="da-DK"/>
              <a:t>Så sørg for at opdaterede tegninger og arbejdsbeskrivelser er på plads. Det er ærgerligt, at ting skal laves om, fordi I ikke er ordentligt informeret.</a:t>
            </a:r>
          </a:p>
          <a:p>
            <a:endParaRPr lang="da-DK"/>
          </a:p>
          <a:p>
            <a:r>
              <a:rPr lang="da-DK" b="1"/>
              <a:t>Forudgående aktiviteter: </a:t>
            </a:r>
          </a:p>
          <a:p>
            <a:r>
              <a:rPr lang="da-DK"/>
              <a:t>Hvis opgaven er en del af en større proces, skal opgaven først sættes i gang, når forrige opgaver er færdigmeldt og er i orden.</a:t>
            </a:r>
          </a:p>
          <a:p>
            <a:endParaRPr lang="da-DK"/>
          </a:p>
          <a:p>
            <a:r>
              <a:rPr lang="da-DK" b="1"/>
              <a:t>Materiel: </a:t>
            </a:r>
          </a:p>
          <a:p>
            <a:r>
              <a:rPr lang="da-DK"/>
              <a:t>På samme måde som materialerne skal materiel være på plads, når mandskab og materialer er på plads. Af hensyn til arbejdsmiljø, tidsplan og kvalitet skal materiel være i tiptop stand og egnet til opgaven.</a:t>
            </a:r>
          </a:p>
          <a:p>
            <a:endParaRPr lang="da-DK"/>
          </a:p>
          <a:p>
            <a:r>
              <a:rPr lang="da-DK" b="1"/>
              <a:t>Mandskab: </a:t>
            </a:r>
          </a:p>
          <a:p>
            <a:r>
              <a:rPr lang="da-DK"/>
              <a:t>Hvem skal virksomheden bruge på opgaven? Rigtige kvalifikationer og ledige hænder til 	opgaven. Med den rette bemanding slipper man måske for alt for mange fejl og mangler, og opgaven kan laves indenfor tidsplanen.</a:t>
            </a:r>
          </a:p>
        </p:txBody>
      </p:sp>
      <p:sp>
        <p:nvSpPr>
          <p:cNvPr id="4" name="Pladsholder til slidenummer 3"/>
          <p:cNvSpPr>
            <a:spLocks noGrp="1"/>
          </p:cNvSpPr>
          <p:nvPr>
            <p:ph type="sldNum" sz="quarter" idx="5"/>
          </p:nvPr>
        </p:nvSpPr>
        <p:spPr/>
        <p:txBody>
          <a:bodyPr/>
          <a:lstStyle/>
          <a:p>
            <a:fld id="{33F1E81D-033F-4D1B-AEC9-BE781BFA76B5}" type="slidenum">
              <a:rPr lang="da-DK" smtClean="0"/>
              <a:t>4</a:t>
            </a:fld>
            <a:endParaRPr lang="da-DK"/>
          </a:p>
        </p:txBody>
      </p:sp>
    </p:spTree>
    <p:extLst>
      <p:ext uri="{BB962C8B-B14F-4D97-AF65-F5344CB8AC3E}">
        <p14:creationId xmlns:p14="http://schemas.microsoft.com/office/powerpoint/2010/main" val="41657165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Du kan for eksempel tale om forskellen mellem </a:t>
            </a:r>
            <a:r>
              <a:rPr lang="da-DK" b="1"/>
              <a:t>hurtighed</a:t>
            </a:r>
            <a:r>
              <a:rPr lang="da-DK"/>
              <a:t> og </a:t>
            </a:r>
            <a:r>
              <a:rPr lang="da-DK" b="1"/>
              <a:t>effektivitet. </a:t>
            </a:r>
            <a:r>
              <a:rPr lang="da-DK"/>
              <a:t>Der er nemlig STOR forskel. </a:t>
            </a:r>
            <a:br>
              <a:rPr lang="da-DK"/>
            </a:br>
            <a:r>
              <a:rPr lang="da-DK"/>
              <a:t>Mange unge blander måske de to begreber sammen. </a:t>
            </a:r>
          </a:p>
          <a:p>
            <a:br>
              <a:rPr lang="da-DK"/>
            </a:br>
            <a:r>
              <a:rPr lang="da-DK"/>
              <a:t>Et konkret eksempel kunne være: </a:t>
            </a:r>
            <a:br>
              <a:rPr lang="da-DK"/>
            </a:br>
            <a:r>
              <a:rPr lang="da-DK" i="1"/>
              <a:t>En svend sætter lyn hurtigt et gipsloft op og bliver færdig en dag tidligere end antaget. Mester er glad og kører forbi svenden for at give ham ros og en god skilling, men da bygherren ser loftet, siger han: ”Det er da rigtigt fint, at I er blevet færdige før tid, </a:t>
            </a:r>
            <a:r>
              <a:rPr lang="da-DK" i="1" err="1"/>
              <a:t>meeeen</a:t>
            </a:r>
            <a:r>
              <a:rPr lang="da-DK" i="1"/>
              <a:t> læste I ikke beskrivelsen, der stod det skulle være </a:t>
            </a:r>
            <a:r>
              <a:rPr lang="da-DK" i="1" err="1"/>
              <a:t>Troldtekt</a:t>
            </a:r>
            <a:r>
              <a:rPr lang="da-DK" i="1"/>
              <a:t>!”.</a:t>
            </a:r>
          </a:p>
        </p:txBody>
      </p:sp>
      <p:sp>
        <p:nvSpPr>
          <p:cNvPr id="4" name="Pladsholder til slidenummer 3"/>
          <p:cNvSpPr>
            <a:spLocks noGrp="1"/>
          </p:cNvSpPr>
          <p:nvPr>
            <p:ph type="sldNum" sz="quarter" idx="5"/>
          </p:nvPr>
        </p:nvSpPr>
        <p:spPr/>
        <p:txBody>
          <a:bodyPr/>
          <a:lstStyle/>
          <a:p>
            <a:fld id="{33F1E81D-033F-4D1B-AEC9-BE781BFA76B5}" type="slidenum">
              <a:rPr lang="da-DK" smtClean="0"/>
              <a:t>5</a:t>
            </a:fld>
            <a:endParaRPr lang="da-DK"/>
          </a:p>
        </p:txBody>
      </p:sp>
    </p:spTree>
    <p:extLst>
      <p:ext uri="{BB962C8B-B14F-4D97-AF65-F5344CB8AC3E}">
        <p14:creationId xmlns:p14="http://schemas.microsoft.com/office/powerpoint/2010/main" val="11167769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u="sng"/>
              <a:t>Uddybninger til Kort &amp; Godt-loopet:</a:t>
            </a:r>
          </a:p>
          <a:p>
            <a:endParaRPr lang="da-DK"/>
          </a:p>
          <a:p>
            <a:pPr marL="0" lvl="0" indent="0">
              <a:buFont typeface="Symbol" panose="05050102010706020507" pitchFamily="18" charset="2"/>
              <a:buNone/>
            </a:pPr>
            <a:r>
              <a:rPr lang="da-DK" b="1" u="none"/>
              <a:t>Afklare</a:t>
            </a:r>
          </a:p>
          <a:p>
            <a:pPr marL="285750" lvl="0" indent="-285750">
              <a:buFont typeface="Arial" panose="020B0604020202020204" pitchFamily="34" charset="0"/>
              <a:buChar char="•"/>
            </a:pPr>
            <a:r>
              <a:rPr lang="da-DK" sz="1800" i="1">
                <a:solidFill>
                  <a:srgbClr val="0433FF"/>
                </a:solidFill>
                <a:effectLst/>
                <a:highlight>
                  <a:srgbClr val="FFFF00"/>
                </a:highlight>
                <a:latin typeface="Calibri" panose="020F0502020204030204" pitchFamily="34" charset="0"/>
                <a:ea typeface="Times New Roman" panose="02020603050405020304" pitchFamily="18" charset="0"/>
              </a:rPr>
              <a:t>Dette trin handler om at få en klar forståelse af, hvad der skal gøres, før man begynder at udføre en opgave. Det indebærer, at man definerer opgavens omfang, mål og krav.</a:t>
            </a:r>
            <a:endParaRPr lang="da-DK" sz="1800" i="1">
              <a:solidFill>
                <a:srgbClr val="0433FF"/>
              </a:solidFill>
              <a:effectLst/>
              <a:highlight>
                <a:srgbClr val="FFFF00"/>
              </a:highlight>
              <a:latin typeface="Calibri" panose="020F0502020204030204" pitchFamily="34" charset="0"/>
              <a:ea typeface="Calibri" panose="020F0502020204030204" pitchFamily="34" charset="0"/>
            </a:endParaRPr>
          </a:p>
          <a:p>
            <a:pPr marL="285750" lvl="0" indent="-285750">
              <a:buFont typeface="Arial" panose="020B0604020202020204" pitchFamily="34" charset="0"/>
              <a:buChar char="•"/>
            </a:pPr>
            <a:r>
              <a:rPr lang="da-DK" sz="1800" i="1">
                <a:solidFill>
                  <a:srgbClr val="0433FF"/>
                </a:solidFill>
                <a:effectLst/>
                <a:highlight>
                  <a:srgbClr val="FFFF00"/>
                </a:highlight>
                <a:latin typeface="Calibri" panose="020F0502020204030204" pitchFamily="34" charset="0"/>
                <a:ea typeface="Times New Roman" panose="02020603050405020304" pitchFamily="18" charset="0"/>
              </a:rPr>
              <a:t>Den udførende stiller opklarende spørgsmål for at afdække alle nødvendige oplysninger og detaljer.</a:t>
            </a:r>
            <a:endParaRPr lang="da-DK" sz="1800" i="1">
              <a:solidFill>
                <a:srgbClr val="0433FF"/>
              </a:solidFill>
              <a:effectLst/>
              <a:highlight>
                <a:srgbClr val="FFFF00"/>
              </a:highlight>
              <a:latin typeface="Calibri" panose="020F0502020204030204" pitchFamily="34" charset="0"/>
              <a:ea typeface="Calibri" panose="020F0502020204030204" pitchFamily="34" charset="0"/>
            </a:endParaRPr>
          </a:p>
          <a:p>
            <a:pPr marL="285750" lvl="0" indent="-285750">
              <a:buFont typeface="Arial" panose="020B0604020202020204" pitchFamily="34" charset="0"/>
              <a:buChar char="•"/>
            </a:pPr>
            <a:r>
              <a:rPr lang="da-DK" sz="1800" i="1">
                <a:solidFill>
                  <a:srgbClr val="0433FF"/>
                </a:solidFill>
                <a:effectLst/>
                <a:highlight>
                  <a:srgbClr val="FFFF00"/>
                </a:highlight>
                <a:latin typeface="Calibri" panose="020F0502020204030204" pitchFamily="34" charset="0"/>
                <a:ea typeface="Times New Roman" panose="02020603050405020304" pitchFamily="18" charset="0"/>
              </a:rPr>
              <a:t>Ved at tænke selve byggeopgaven igennem på dette tidlige tidspunkt kan man identificere potentielle udfordringer eller flaskehalse og tage skridt til at løse dem, inden arbejdet begynder</a:t>
            </a:r>
            <a:r>
              <a:rPr lang="da-DK" sz="1800">
                <a:solidFill>
                  <a:srgbClr val="0433FF"/>
                </a:solidFill>
                <a:effectLst/>
                <a:highlight>
                  <a:srgbClr val="FFFF00"/>
                </a:highlight>
                <a:latin typeface="Calibri" panose="020F0502020204030204" pitchFamily="34" charset="0"/>
                <a:ea typeface="Times New Roman" panose="02020603050405020304" pitchFamily="18" charset="0"/>
              </a:rPr>
              <a:t>.</a:t>
            </a:r>
            <a:endParaRPr lang="da-DK" sz="1800">
              <a:solidFill>
                <a:srgbClr val="0433FF"/>
              </a:solidFill>
              <a:effectLst/>
              <a:latin typeface="Calibri" panose="020F0502020204030204" pitchFamily="34" charset="0"/>
              <a:ea typeface="Calibri" panose="020F0502020204030204" pitchFamily="34" charset="0"/>
            </a:endParaRPr>
          </a:p>
          <a:p>
            <a:endParaRPr lang="da-DK"/>
          </a:p>
          <a:p>
            <a:r>
              <a:rPr lang="da-DK" b="1" i="0"/>
              <a:t>Udføre</a:t>
            </a:r>
          </a:p>
          <a:p>
            <a:pPr marL="285750" lvl="0" indent="-285750">
              <a:buFont typeface="Arial" panose="020B0604020202020204" pitchFamily="34" charset="0"/>
              <a:buChar char="•"/>
            </a:pPr>
            <a:r>
              <a:rPr lang="da-DK" sz="1800" i="1">
                <a:solidFill>
                  <a:srgbClr val="0433FF"/>
                </a:solidFill>
                <a:effectLst/>
                <a:highlight>
                  <a:srgbClr val="FFFF00"/>
                </a:highlight>
                <a:latin typeface="Calibri" panose="020F0502020204030204" pitchFamily="34" charset="0"/>
                <a:ea typeface="Times New Roman" panose="02020603050405020304" pitchFamily="18" charset="0"/>
              </a:rPr>
              <a:t>Dette er selve udførelsesfasen, hvor den konkrete opgave bliver udført. Det kan være alt fra at bygge en mur til at installere elektriske systemer.</a:t>
            </a:r>
            <a:endParaRPr lang="da-DK" sz="1800" i="1">
              <a:solidFill>
                <a:srgbClr val="0433FF"/>
              </a:solidFill>
              <a:effectLst/>
              <a:latin typeface="Calibri" panose="020F0502020204030204" pitchFamily="34" charset="0"/>
              <a:ea typeface="Calibri" panose="020F0502020204030204" pitchFamily="34" charset="0"/>
            </a:endParaRPr>
          </a:p>
          <a:p>
            <a:pPr marL="285750" lvl="0" indent="-285750">
              <a:buFont typeface="Arial" panose="020B0604020202020204" pitchFamily="34" charset="0"/>
              <a:buChar char="•"/>
            </a:pPr>
            <a:r>
              <a:rPr lang="da-DK" sz="1800" i="1">
                <a:solidFill>
                  <a:srgbClr val="0433FF"/>
                </a:solidFill>
                <a:effectLst/>
                <a:highlight>
                  <a:srgbClr val="FFFF00"/>
                </a:highlight>
                <a:latin typeface="Calibri" panose="020F0502020204030204" pitchFamily="34" charset="0"/>
                <a:ea typeface="Times New Roman" panose="02020603050405020304" pitchFamily="18" charset="0"/>
              </a:rPr>
              <a:t>I dette trin følges den plan, der er udarbejdet under "Afklare", og opgaven udføres i overensstemmelse med de specificerede krav og standarder.</a:t>
            </a:r>
            <a:endParaRPr lang="da-DK" sz="1800" i="1">
              <a:solidFill>
                <a:srgbClr val="0433FF"/>
              </a:solidFill>
              <a:effectLst/>
              <a:latin typeface="Calibri" panose="020F0502020204030204" pitchFamily="34" charset="0"/>
              <a:ea typeface="Calibri" panose="020F0502020204030204" pitchFamily="34" charset="0"/>
            </a:endParaRPr>
          </a:p>
          <a:p>
            <a:pPr marL="285750" lvl="0" indent="-285750">
              <a:buFont typeface="Arial" panose="020B0604020202020204" pitchFamily="34" charset="0"/>
              <a:buChar char="•"/>
            </a:pPr>
            <a:r>
              <a:rPr lang="da-DK" sz="1800" i="1">
                <a:solidFill>
                  <a:srgbClr val="0433FF"/>
                </a:solidFill>
                <a:effectLst/>
                <a:highlight>
                  <a:srgbClr val="FFFF00"/>
                </a:highlight>
                <a:latin typeface="Calibri" panose="020F0502020204030204" pitchFamily="34" charset="0"/>
                <a:ea typeface="Times New Roman" panose="02020603050405020304" pitchFamily="18" charset="0"/>
              </a:rPr>
              <a:t>Det er vigtigt, at arbejdet udføres omhyggeligt og effektivt for at undgå fejl og forsinkelser.</a:t>
            </a:r>
            <a:endParaRPr lang="da-DK" sz="1800" i="1">
              <a:solidFill>
                <a:srgbClr val="0433FF"/>
              </a:solidFill>
              <a:effectLst/>
              <a:latin typeface="Calibri" panose="020F0502020204030204" pitchFamily="34" charset="0"/>
              <a:ea typeface="Calibri" panose="020F0502020204030204" pitchFamily="34" charset="0"/>
            </a:endParaRPr>
          </a:p>
          <a:p>
            <a:endParaRPr lang="da-DK"/>
          </a:p>
          <a:p>
            <a:r>
              <a:rPr lang="da-DK" b="1" u="none"/>
              <a:t>Evaluere</a:t>
            </a:r>
          </a:p>
          <a:p>
            <a:pPr marL="285750" indent="-285750">
              <a:buFont typeface="Arial" panose="020B0604020202020204" pitchFamily="34" charset="0"/>
              <a:buChar char="•"/>
            </a:pPr>
            <a:r>
              <a:rPr lang="da-DK" sz="1800" i="1">
                <a:solidFill>
                  <a:srgbClr val="0433FF"/>
                </a:solidFill>
                <a:effectLst/>
                <a:highlight>
                  <a:srgbClr val="FFFF00"/>
                </a:highlight>
                <a:latin typeface="Calibri" panose="020F0502020204030204" pitchFamily="34" charset="0"/>
                <a:ea typeface="Times New Roman" panose="02020603050405020304" pitchFamily="18" charset="0"/>
              </a:rPr>
              <a:t>Evalueringstrinnet er, hvor man tager et skridt tilbage og kigger på, hvordan udførelsen gik. Det indebærer en kritisk vurdering af, hvad der gik godt, og hvad der kan forbedres.</a:t>
            </a:r>
            <a:endParaRPr lang="da-DK" sz="1800" i="1">
              <a:solidFill>
                <a:srgbClr val="0433FF"/>
              </a:solidFill>
              <a:effectLst/>
              <a:latin typeface="Calibri" panose="020F0502020204030204" pitchFamily="34" charset="0"/>
              <a:ea typeface="Calibri" panose="020F0502020204030204" pitchFamily="34" charset="0"/>
            </a:endParaRPr>
          </a:p>
          <a:p>
            <a:pPr marL="285750" lvl="0" indent="-285750">
              <a:buFont typeface="Arial" panose="020B0604020202020204" pitchFamily="34" charset="0"/>
              <a:buChar char="•"/>
            </a:pPr>
            <a:r>
              <a:rPr lang="da-DK" sz="1800" i="1">
                <a:solidFill>
                  <a:srgbClr val="0433FF"/>
                </a:solidFill>
                <a:effectLst/>
                <a:highlight>
                  <a:srgbClr val="FFFF00"/>
                </a:highlight>
                <a:latin typeface="Calibri" panose="020F0502020204030204" pitchFamily="34" charset="0"/>
                <a:ea typeface="Times New Roman" panose="02020603050405020304" pitchFamily="18" charset="0"/>
              </a:rPr>
              <a:t>Succeser og udfordringer identificeres og dokumenteres. Dette inkluderer at erkende de positive aspekter af arbejdet, der kan gentages, samt at identificere fejl og hindringer, der skal undgås i fremtiden.</a:t>
            </a:r>
            <a:endParaRPr lang="da-DK" sz="1800" i="1">
              <a:solidFill>
                <a:srgbClr val="0433FF"/>
              </a:solidFill>
              <a:effectLst/>
              <a:latin typeface="Calibri" panose="020F0502020204030204" pitchFamily="34" charset="0"/>
              <a:ea typeface="Calibri" panose="020F0502020204030204" pitchFamily="34" charset="0"/>
            </a:endParaRPr>
          </a:p>
          <a:p>
            <a:pPr marL="285750" lvl="0" indent="-285750">
              <a:buFont typeface="Arial" panose="020B0604020202020204" pitchFamily="34" charset="0"/>
              <a:buChar char="•"/>
            </a:pPr>
            <a:r>
              <a:rPr lang="da-DK" sz="1800" i="1">
                <a:solidFill>
                  <a:srgbClr val="0433FF"/>
                </a:solidFill>
                <a:effectLst/>
                <a:highlight>
                  <a:srgbClr val="FFFF00"/>
                </a:highlight>
                <a:latin typeface="Calibri" panose="020F0502020204030204" pitchFamily="34" charset="0"/>
                <a:ea typeface="Times New Roman" panose="02020603050405020304" pitchFamily="18" charset="0"/>
              </a:rPr>
              <a:t>Evaluering hjælper med at opbygge viden og forbedre processerne i fremtidige opgaver.</a:t>
            </a:r>
            <a:endParaRPr lang="da-DK" sz="1800" i="1">
              <a:solidFill>
                <a:srgbClr val="0433FF"/>
              </a:solidFill>
              <a:effectLst/>
              <a:latin typeface="Calibri" panose="020F0502020204030204" pitchFamily="34" charset="0"/>
              <a:ea typeface="Calibri" panose="020F0502020204030204" pitchFamily="34" charset="0"/>
            </a:endParaRPr>
          </a:p>
          <a:p>
            <a:endParaRPr lang="da-DK"/>
          </a:p>
          <a:p>
            <a:r>
              <a:rPr lang="da-DK" sz="1800" b="1" u="none">
                <a:solidFill>
                  <a:srgbClr val="0433FF"/>
                </a:solidFill>
                <a:effectLst/>
                <a:highlight>
                  <a:srgbClr val="FFFF00"/>
                </a:highlight>
                <a:latin typeface="Calibri" panose="020F0502020204030204" pitchFamily="34" charset="0"/>
                <a:ea typeface="Calibri" panose="020F0502020204030204" pitchFamily="34" charset="0"/>
              </a:rPr>
              <a:t>Overlevere</a:t>
            </a:r>
            <a:endParaRPr lang="da-DK" sz="1800" b="1" u="none">
              <a:effectLst/>
              <a:latin typeface="Calibri" panose="020F0502020204030204" pitchFamily="34" charset="0"/>
              <a:ea typeface="Calibri" panose="020F0502020204030204" pitchFamily="34" charset="0"/>
            </a:endParaRPr>
          </a:p>
          <a:p>
            <a:pPr marL="285750" lvl="0" indent="-285750">
              <a:buFont typeface="Arial" panose="020B0604020202020204" pitchFamily="34" charset="0"/>
              <a:buChar char="•"/>
            </a:pPr>
            <a:r>
              <a:rPr lang="da-DK" sz="1800" i="1">
                <a:solidFill>
                  <a:srgbClr val="0433FF"/>
                </a:solidFill>
                <a:effectLst/>
                <a:highlight>
                  <a:srgbClr val="FFFF00"/>
                </a:highlight>
                <a:latin typeface="Calibri" panose="020F0502020204030204" pitchFamily="34" charset="0"/>
                <a:ea typeface="Times New Roman" panose="02020603050405020304" pitchFamily="18" charset="0"/>
              </a:rPr>
              <a:t>Dette trin indebærer at dele de indsamlede erfaringer og resultater med de personer, der er ansvarlige for at afklare nye opgaver.</a:t>
            </a:r>
            <a:endParaRPr lang="da-DK" sz="1800" i="1">
              <a:solidFill>
                <a:srgbClr val="0433FF"/>
              </a:solidFill>
              <a:effectLst/>
              <a:latin typeface="Calibri" panose="020F0502020204030204" pitchFamily="34" charset="0"/>
              <a:ea typeface="Calibri" panose="020F0502020204030204" pitchFamily="34" charset="0"/>
            </a:endParaRPr>
          </a:p>
          <a:p>
            <a:pPr marL="285750" lvl="0" indent="-285750">
              <a:buFont typeface="Arial" panose="020B0604020202020204" pitchFamily="34" charset="0"/>
              <a:buChar char="•"/>
            </a:pPr>
            <a:r>
              <a:rPr lang="da-DK" sz="1800" i="1">
                <a:solidFill>
                  <a:srgbClr val="0433FF"/>
                </a:solidFill>
                <a:effectLst/>
                <a:highlight>
                  <a:srgbClr val="FFFF00"/>
                </a:highlight>
                <a:latin typeface="Calibri" panose="020F0502020204030204" pitchFamily="34" charset="0"/>
                <a:ea typeface="Times New Roman" panose="02020603050405020304" pitchFamily="18" charset="0"/>
              </a:rPr>
              <a:t>Den person, der har udført opgaven, overleverer viden og feedback til den person, der skal afklare næste opgave. Dette letter en kontinuerlig forbedringsproces, hvor man drager fordel af tidligere erfaringer.</a:t>
            </a:r>
            <a:endParaRPr lang="da-DK" sz="1800" i="1">
              <a:solidFill>
                <a:srgbClr val="0433FF"/>
              </a:solidFill>
              <a:effectLst/>
              <a:latin typeface="Calibri" panose="020F0502020204030204" pitchFamily="34" charset="0"/>
              <a:ea typeface="Calibri" panose="020F0502020204030204" pitchFamily="34" charset="0"/>
            </a:endParaRPr>
          </a:p>
          <a:p>
            <a:pPr marL="285750" lvl="0" indent="-285750">
              <a:buFont typeface="Arial" panose="020B0604020202020204" pitchFamily="34" charset="0"/>
              <a:buChar char="•"/>
            </a:pPr>
            <a:r>
              <a:rPr lang="da-DK" sz="1800" i="1">
                <a:solidFill>
                  <a:srgbClr val="0433FF"/>
                </a:solidFill>
                <a:effectLst/>
                <a:highlight>
                  <a:srgbClr val="FFFF00"/>
                </a:highlight>
                <a:latin typeface="Calibri" panose="020F0502020204030204" pitchFamily="34" charset="0"/>
                <a:ea typeface="Times New Roman" panose="02020603050405020304" pitchFamily="18" charset="0"/>
              </a:rPr>
              <a:t>Gennem denne vidensdeling forbedres beslutningsprocessen og planlægningen, og man undgår gentagne fejl.</a:t>
            </a:r>
            <a:endParaRPr lang="da-DK" sz="1800" i="1">
              <a:solidFill>
                <a:srgbClr val="0433FF"/>
              </a:solidFill>
              <a:effectLst/>
              <a:latin typeface="Calibri" panose="020F0502020204030204" pitchFamily="34" charset="0"/>
              <a:ea typeface="Calibri" panose="020F0502020204030204" pitchFamily="34" charset="0"/>
            </a:endParaRPr>
          </a:p>
          <a:p>
            <a:endParaRPr lang="da-DK"/>
          </a:p>
          <a:p>
            <a:endParaRPr lang="da-DK"/>
          </a:p>
          <a:p>
            <a:endParaRPr lang="da-DK"/>
          </a:p>
          <a:p>
            <a:r>
              <a:rPr lang="da-DK"/>
              <a:t>Kort &amp; Godt-loopet danner rammen for opgaven, materialer/værktøj og processen, der beskrives i de næste slides. </a:t>
            </a:r>
          </a:p>
          <a:p>
            <a:endParaRPr lang="da-DK"/>
          </a:p>
          <a:p>
            <a:r>
              <a:rPr lang="da-DK"/>
              <a:t>Som supplement kan du bruge </a:t>
            </a:r>
            <a:r>
              <a:rPr lang="da-DK" b="1"/>
              <a:t>introduktionsvideoen</a:t>
            </a:r>
            <a:r>
              <a:rPr lang="da-DK"/>
              <a:t>, som du også finder som en del af undervisningsmaterialet. </a:t>
            </a:r>
          </a:p>
          <a:p>
            <a:endParaRPr lang="da-DK"/>
          </a:p>
        </p:txBody>
      </p:sp>
      <p:sp>
        <p:nvSpPr>
          <p:cNvPr id="4" name="Pladsholder til slidenummer 3"/>
          <p:cNvSpPr>
            <a:spLocks noGrp="1"/>
          </p:cNvSpPr>
          <p:nvPr>
            <p:ph type="sldNum" sz="quarter" idx="5"/>
          </p:nvPr>
        </p:nvSpPr>
        <p:spPr/>
        <p:txBody>
          <a:bodyPr/>
          <a:lstStyle/>
          <a:p>
            <a:fld id="{33F1E81D-033F-4D1B-AEC9-BE781BFA76B5}" type="slidenum">
              <a:rPr lang="da-DK" smtClean="0"/>
              <a:t>6</a:t>
            </a:fld>
            <a:endParaRPr lang="da-DK"/>
          </a:p>
        </p:txBody>
      </p:sp>
    </p:spTree>
    <p:extLst>
      <p:ext uri="{BB962C8B-B14F-4D97-AF65-F5344CB8AC3E}">
        <p14:creationId xmlns:p14="http://schemas.microsoft.com/office/powerpoint/2010/main" val="18137800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a:t>Opgaven</a:t>
            </a:r>
          </a:p>
          <a:p>
            <a:r>
              <a:rPr lang="da-DK"/>
              <a:t>Her er der eksempler på, hvad man kan spørge sig selv om med hensyn til at AFKLARE selve OPGAVEN, altså det konkrete projekt. De spørgsmål man ikke kan svare på, skal man få AFKLARET – dvs. hvem kan svare på dem?</a:t>
            </a:r>
          </a:p>
          <a:p>
            <a:r>
              <a:rPr lang="da-DK"/>
              <a:t>MEN det er bare eksempler. Det kan være at det på den enkelte opgave er nogle andre relevante spørgsmål man skal have svar på, og det er dét vi skal lære eleverne, at de skal evne at stille de RIGTIGE spørgsmål.</a:t>
            </a:r>
          </a:p>
          <a:p>
            <a:endParaRPr lang="da-DK"/>
          </a:p>
        </p:txBody>
      </p:sp>
      <p:sp>
        <p:nvSpPr>
          <p:cNvPr id="4" name="Pladsholder til sli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5AB1B15-453F-4A01-9EA8-A64ECC059965}"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27227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a:t>Materialer </a:t>
            </a:r>
          </a:p>
          <a:p>
            <a:r>
              <a:rPr lang="da-DK"/>
              <a:t>Hvad er det vi skal bygge vores opgave med? Er det et bæredygtigt projekt? Er der tale om traditionelle eller bevaringsværdige materialer? Er der leverandøranvisninger eller alment anerkendte metoder?</a:t>
            </a:r>
          </a:p>
          <a:p>
            <a:endParaRPr lang="da-DK"/>
          </a:p>
          <a:p>
            <a:r>
              <a:rPr lang="da-DK"/>
              <a:t>Det er vigtigt, at man får eleverne til at reflektere over den proces, de skal i gang med, således de får tænkt opgaven igennem, inden de går i gang og så de ikke under processen skal stoppe op og til at have svar på en masse spørgsmål, da det kan medføre unødigt spild.</a:t>
            </a:r>
          </a:p>
          <a:p>
            <a:endParaRPr lang="da-DK"/>
          </a:p>
          <a:p>
            <a:r>
              <a:rPr lang="da-DK"/>
              <a:t>Her vil det ligeledes være naturligt at få en snak om arbejdsmiljø, samt hvordan vi håndterer vores affald, og hvad kan genbruges eller genanvendes?</a:t>
            </a:r>
          </a:p>
          <a:p>
            <a:endParaRPr lang="da-DK"/>
          </a:p>
        </p:txBody>
      </p:sp>
      <p:sp>
        <p:nvSpPr>
          <p:cNvPr id="4" name="Pladsholder til sli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F1E81D-033F-4D1B-AEC9-BE781BFA76B5}"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84258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a:t>Processen</a:t>
            </a:r>
          </a:p>
          <a:p>
            <a:r>
              <a:rPr lang="da-DK"/>
              <a:t>Selve procesfasen er den fase som binder de forudgående faser sammen. Det er her, at man kigger på den større sammenhæng og planlægger, hvordan man vil tilgå opgaven, og hvordan man vil bruge materialer og værktøj. Det vil også være her, at man kigger på det overordnede arbejdsmiljø. Det kan nemlig være et godt udgangspunkt for en god proces at kigge på den med arbejdsmiljøøjne. På den måde kommer man helt naturligt til at have </a:t>
            </a:r>
            <a:r>
              <a:rPr lang="da-DK" b="1"/>
              <a:t>”spot på spildet</a:t>
            </a:r>
            <a:r>
              <a:rPr lang="da-DK"/>
              <a:t>”, altså nogle af de parametre, som ellers ville bremse eller helt stoppe en. Man få nu gransket, bearbejdet og fundet en løsning samtidig med, at man passer på sig selv og andre.</a:t>
            </a:r>
          </a:p>
          <a:p>
            <a:endParaRPr lang="da-DK"/>
          </a:p>
          <a:p>
            <a:r>
              <a:rPr lang="da-DK"/>
              <a:t>Et eksempel på et fokusområde kunne være:</a:t>
            </a:r>
          </a:p>
          <a:p>
            <a:r>
              <a:rPr lang="da-DK"/>
              <a:t>KS - kvalitetssikring. </a:t>
            </a:r>
          </a:p>
          <a:p>
            <a:endParaRPr lang="da-DK"/>
          </a:p>
          <a:p>
            <a:r>
              <a:rPr lang="da-DK"/>
              <a:t>Nu har man muligheden for at snakke kvalitet med eleverne mere generelt, og f.eks. hvad betyder godt håndværk for dem? At få dem til at reflektere over, at hurtighed ikke er det samme som at være effektiv; ”</a:t>
            </a:r>
            <a:r>
              <a:rPr lang="da-DK" err="1"/>
              <a:t>work</a:t>
            </a:r>
            <a:r>
              <a:rPr lang="da-DK"/>
              <a:t> smart –not </a:t>
            </a:r>
            <a:r>
              <a:rPr lang="da-DK" err="1"/>
              <a:t>hard</a:t>
            </a:r>
            <a:r>
              <a:rPr lang="da-DK"/>
              <a:t>!”. </a:t>
            </a:r>
          </a:p>
          <a:p>
            <a:endParaRPr lang="da-DK"/>
          </a:p>
          <a:p>
            <a:r>
              <a:rPr lang="da-DK"/>
              <a:t>Du kan overveje, om det er nu, at du vil introducere opgaven: </a:t>
            </a:r>
            <a:r>
              <a:rPr lang="da-DK" b="1"/>
              <a:t>”Spot spildet”, </a:t>
            </a:r>
            <a:r>
              <a:rPr lang="da-DK" b="0"/>
              <a:t>som også er en del af undervisningsmaterialet og som du også finder på Dansk Håndværks hjemmeside.</a:t>
            </a:r>
          </a:p>
          <a:p>
            <a:endParaRPr lang="da-DK"/>
          </a:p>
        </p:txBody>
      </p:sp>
      <p:sp>
        <p:nvSpPr>
          <p:cNvPr id="4" name="Pladsholder til sli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F1E81D-033F-4D1B-AEC9-BE781BFA76B5}"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53652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31CF46-05C7-41A1-AC76-6731F5F4F78D}"/>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038562C7-E428-467A-8605-6455F90E31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1FD182DF-A573-48AF-95CE-1B71EBA948A1}"/>
              </a:ext>
            </a:extLst>
          </p:cNvPr>
          <p:cNvSpPr>
            <a:spLocks noGrp="1"/>
          </p:cNvSpPr>
          <p:nvPr>
            <p:ph type="dt" sz="half" idx="10"/>
          </p:nvPr>
        </p:nvSpPr>
        <p:spPr/>
        <p:txBody>
          <a:bodyPr/>
          <a:lstStyle/>
          <a:p>
            <a:fld id="{F4D57BDD-E64A-4D27-8978-82FFCA18A12C}" type="datetimeFigureOut">
              <a:rPr lang="en-US" smtClean="0"/>
              <a:pPr/>
              <a:t>11/30/23</a:t>
            </a:fld>
            <a:endParaRPr lang="en-US"/>
          </a:p>
        </p:txBody>
      </p:sp>
      <p:sp>
        <p:nvSpPr>
          <p:cNvPr id="5" name="Pladsholder til sidefod 4">
            <a:extLst>
              <a:ext uri="{FF2B5EF4-FFF2-40B4-BE49-F238E27FC236}">
                <a16:creationId xmlns:a16="http://schemas.microsoft.com/office/drawing/2014/main" id="{14B706D8-ECAA-433C-881D-4807CE1D6DDA}"/>
              </a:ext>
            </a:extLst>
          </p:cNvPr>
          <p:cNvSpPr>
            <a:spLocks noGrp="1"/>
          </p:cNvSpPr>
          <p:nvPr>
            <p:ph type="ftr" sz="quarter" idx="11"/>
          </p:nvPr>
        </p:nvSpPr>
        <p:spPr/>
        <p:txBody>
          <a:bodyPr/>
          <a:lstStyle/>
          <a:p>
            <a:endParaRPr lang="en-US"/>
          </a:p>
        </p:txBody>
      </p:sp>
      <p:sp>
        <p:nvSpPr>
          <p:cNvPr id="6" name="Pladsholder til slidenummer 5">
            <a:extLst>
              <a:ext uri="{FF2B5EF4-FFF2-40B4-BE49-F238E27FC236}">
                <a16:creationId xmlns:a16="http://schemas.microsoft.com/office/drawing/2014/main" id="{70AD68FF-01A6-43FD-AFBA-325574418A91}"/>
              </a:ext>
            </a:extLst>
          </p:cNvPr>
          <p:cNvSpPr>
            <a:spLocks noGrp="1"/>
          </p:cNvSpPr>
          <p:nvPr>
            <p:ph type="sldNum" sz="quarter" idx="12"/>
          </p:nvPr>
        </p:nvSpPr>
        <p:spPr/>
        <p:txBody>
          <a:bodyPr/>
          <a:lstStyle/>
          <a:p>
            <a:fld id="{D643A852-0206-46AC-B0EB-645612933129}" type="slidenum">
              <a:rPr lang="en-US" smtClean="0"/>
              <a:pPr/>
              <a:t>‹#›</a:t>
            </a:fld>
            <a:endParaRPr lang="en-US"/>
          </a:p>
        </p:txBody>
      </p:sp>
    </p:spTree>
    <p:extLst>
      <p:ext uri="{BB962C8B-B14F-4D97-AF65-F5344CB8AC3E}">
        <p14:creationId xmlns:p14="http://schemas.microsoft.com/office/powerpoint/2010/main" val="3070318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08AB57-5F76-40B0-A757-E935201EDC8E}"/>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A7852FDB-7836-4F32-908E-415384134C7E}"/>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F778348D-853F-4058-B546-8F98866409F3}"/>
              </a:ext>
            </a:extLst>
          </p:cNvPr>
          <p:cNvSpPr>
            <a:spLocks noGrp="1"/>
          </p:cNvSpPr>
          <p:nvPr>
            <p:ph type="dt" sz="half" idx="10"/>
          </p:nvPr>
        </p:nvSpPr>
        <p:spPr/>
        <p:txBody>
          <a:bodyPr/>
          <a:lstStyle/>
          <a:p>
            <a:fld id="{F4D57BDD-E64A-4D27-8978-82FFCA18A12C}" type="datetimeFigureOut">
              <a:rPr lang="en-US" smtClean="0"/>
              <a:pPr/>
              <a:t>11/30/23</a:t>
            </a:fld>
            <a:endParaRPr lang="en-US"/>
          </a:p>
        </p:txBody>
      </p:sp>
      <p:sp>
        <p:nvSpPr>
          <p:cNvPr id="5" name="Pladsholder til sidefod 4">
            <a:extLst>
              <a:ext uri="{FF2B5EF4-FFF2-40B4-BE49-F238E27FC236}">
                <a16:creationId xmlns:a16="http://schemas.microsoft.com/office/drawing/2014/main" id="{7C2827ED-8A94-44CF-9031-098C86453197}"/>
              </a:ext>
            </a:extLst>
          </p:cNvPr>
          <p:cNvSpPr>
            <a:spLocks noGrp="1"/>
          </p:cNvSpPr>
          <p:nvPr>
            <p:ph type="ftr" sz="quarter" idx="11"/>
          </p:nvPr>
        </p:nvSpPr>
        <p:spPr/>
        <p:txBody>
          <a:bodyPr/>
          <a:lstStyle/>
          <a:p>
            <a:endParaRPr lang="en-US"/>
          </a:p>
        </p:txBody>
      </p:sp>
      <p:sp>
        <p:nvSpPr>
          <p:cNvPr id="6" name="Pladsholder til slidenummer 5">
            <a:extLst>
              <a:ext uri="{FF2B5EF4-FFF2-40B4-BE49-F238E27FC236}">
                <a16:creationId xmlns:a16="http://schemas.microsoft.com/office/drawing/2014/main" id="{CCBD8437-1B53-40FB-B4A7-2069F2544062}"/>
              </a:ext>
            </a:extLst>
          </p:cNvPr>
          <p:cNvSpPr>
            <a:spLocks noGrp="1"/>
          </p:cNvSpPr>
          <p:nvPr>
            <p:ph type="sldNum" sz="quarter" idx="12"/>
          </p:nvPr>
        </p:nvSpPr>
        <p:spPr/>
        <p:txBody>
          <a:bodyPr/>
          <a:lstStyle/>
          <a:p>
            <a:fld id="{D643A852-0206-46AC-B0EB-645612933129}" type="slidenum">
              <a:rPr lang="en-US" smtClean="0"/>
              <a:pPr/>
              <a:t>‹#›</a:t>
            </a:fld>
            <a:endParaRPr lang="en-US"/>
          </a:p>
        </p:txBody>
      </p:sp>
    </p:spTree>
    <p:extLst>
      <p:ext uri="{BB962C8B-B14F-4D97-AF65-F5344CB8AC3E}">
        <p14:creationId xmlns:p14="http://schemas.microsoft.com/office/powerpoint/2010/main" val="24023340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035C5571-30F0-4E7C-BD3B-E0F41ED5DD06}"/>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EB5F40D6-394C-44DB-85BA-FAAF5E858EAB}"/>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042242DE-B06C-4843-8221-52E95F362D6A}"/>
              </a:ext>
            </a:extLst>
          </p:cNvPr>
          <p:cNvSpPr>
            <a:spLocks noGrp="1"/>
          </p:cNvSpPr>
          <p:nvPr>
            <p:ph type="dt" sz="half" idx="10"/>
          </p:nvPr>
        </p:nvSpPr>
        <p:spPr/>
        <p:txBody>
          <a:bodyPr/>
          <a:lstStyle/>
          <a:p>
            <a:fld id="{F4D57BDD-E64A-4D27-8978-82FFCA18A12C}" type="datetimeFigureOut">
              <a:rPr lang="en-US" smtClean="0"/>
              <a:pPr/>
              <a:t>11/30/23</a:t>
            </a:fld>
            <a:endParaRPr lang="en-US"/>
          </a:p>
        </p:txBody>
      </p:sp>
      <p:sp>
        <p:nvSpPr>
          <p:cNvPr id="5" name="Pladsholder til sidefod 4">
            <a:extLst>
              <a:ext uri="{FF2B5EF4-FFF2-40B4-BE49-F238E27FC236}">
                <a16:creationId xmlns:a16="http://schemas.microsoft.com/office/drawing/2014/main" id="{F628E923-687D-4D8B-BAA5-55AA99E38656}"/>
              </a:ext>
            </a:extLst>
          </p:cNvPr>
          <p:cNvSpPr>
            <a:spLocks noGrp="1"/>
          </p:cNvSpPr>
          <p:nvPr>
            <p:ph type="ftr" sz="quarter" idx="11"/>
          </p:nvPr>
        </p:nvSpPr>
        <p:spPr/>
        <p:txBody>
          <a:bodyPr/>
          <a:lstStyle/>
          <a:p>
            <a:endParaRPr lang="en-US"/>
          </a:p>
        </p:txBody>
      </p:sp>
      <p:sp>
        <p:nvSpPr>
          <p:cNvPr id="6" name="Pladsholder til slidenummer 5">
            <a:extLst>
              <a:ext uri="{FF2B5EF4-FFF2-40B4-BE49-F238E27FC236}">
                <a16:creationId xmlns:a16="http://schemas.microsoft.com/office/drawing/2014/main" id="{B560E371-CBAB-4A8A-86ED-949CB5DBEC59}"/>
              </a:ext>
            </a:extLst>
          </p:cNvPr>
          <p:cNvSpPr>
            <a:spLocks noGrp="1"/>
          </p:cNvSpPr>
          <p:nvPr>
            <p:ph type="sldNum" sz="quarter" idx="12"/>
          </p:nvPr>
        </p:nvSpPr>
        <p:spPr/>
        <p:txBody>
          <a:bodyPr/>
          <a:lstStyle/>
          <a:p>
            <a:fld id="{D643A852-0206-46AC-B0EB-645612933129}" type="slidenum">
              <a:rPr lang="en-US" smtClean="0"/>
              <a:pPr/>
              <a:t>‹#›</a:t>
            </a:fld>
            <a:endParaRPr lang="en-US"/>
          </a:p>
        </p:txBody>
      </p:sp>
    </p:spTree>
    <p:extLst>
      <p:ext uri="{BB962C8B-B14F-4D97-AF65-F5344CB8AC3E}">
        <p14:creationId xmlns:p14="http://schemas.microsoft.com/office/powerpoint/2010/main" val="397289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1CAB9F-6DD2-4AEE-81C4-C086219B4BE8}"/>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079B865B-C2E2-49A0-86ED-B8C15DD8630A}"/>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C118FD14-8DE4-4440-AA7B-8DB1631415D4}"/>
              </a:ext>
            </a:extLst>
          </p:cNvPr>
          <p:cNvSpPr>
            <a:spLocks noGrp="1"/>
          </p:cNvSpPr>
          <p:nvPr>
            <p:ph type="dt" sz="half" idx="10"/>
          </p:nvPr>
        </p:nvSpPr>
        <p:spPr/>
        <p:txBody>
          <a:bodyPr/>
          <a:lstStyle/>
          <a:p>
            <a:fld id="{F4D57BDD-E64A-4D27-8978-82FFCA18A12C}" type="datetimeFigureOut">
              <a:rPr lang="en-US" smtClean="0"/>
              <a:pPr/>
              <a:t>11/30/23</a:t>
            </a:fld>
            <a:endParaRPr lang="en-US"/>
          </a:p>
        </p:txBody>
      </p:sp>
      <p:sp>
        <p:nvSpPr>
          <p:cNvPr id="5" name="Pladsholder til sidefod 4">
            <a:extLst>
              <a:ext uri="{FF2B5EF4-FFF2-40B4-BE49-F238E27FC236}">
                <a16:creationId xmlns:a16="http://schemas.microsoft.com/office/drawing/2014/main" id="{EC18A7BC-66A4-460C-B111-1A18FB355760}"/>
              </a:ext>
            </a:extLst>
          </p:cNvPr>
          <p:cNvSpPr>
            <a:spLocks noGrp="1"/>
          </p:cNvSpPr>
          <p:nvPr>
            <p:ph type="ftr" sz="quarter" idx="11"/>
          </p:nvPr>
        </p:nvSpPr>
        <p:spPr/>
        <p:txBody>
          <a:bodyPr/>
          <a:lstStyle/>
          <a:p>
            <a:endParaRPr lang="en-US"/>
          </a:p>
        </p:txBody>
      </p:sp>
      <p:sp>
        <p:nvSpPr>
          <p:cNvPr id="6" name="Pladsholder til slidenummer 5">
            <a:extLst>
              <a:ext uri="{FF2B5EF4-FFF2-40B4-BE49-F238E27FC236}">
                <a16:creationId xmlns:a16="http://schemas.microsoft.com/office/drawing/2014/main" id="{FA753C1A-2D81-49F1-B8C0-67C554A7AFA4}"/>
              </a:ext>
            </a:extLst>
          </p:cNvPr>
          <p:cNvSpPr>
            <a:spLocks noGrp="1"/>
          </p:cNvSpPr>
          <p:nvPr>
            <p:ph type="sldNum" sz="quarter" idx="12"/>
          </p:nvPr>
        </p:nvSpPr>
        <p:spPr/>
        <p:txBody>
          <a:bodyPr/>
          <a:lstStyle/>
          <a:p>
            <a:fld id="{D643A852-0206-46AC-B0EB-645612933129}" type="slidenum">
              <a:rPr lang="en-US" smtClean="0"/>
              <a:pPr/>
              <a:t>‹#›</a:t>
            </a:fld>
            <a:endParaRPr lang="en-US"/>
          </a:p>
        </p:txBody>
      </p:sp>
    </p:spTree>
    <p:extLst>
      <p:ext uri="{BB962C8B-B14F-4D97-AF65-F5344CB8AC3E}">
        <p14:creationId xmlns:p14="http://schemas.microsoft.com/office/powerpoint/2010/main" val="1011323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3F0E1D-23AB-44C4-A601-F06C653A1DD9}"/>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FF9516C7-236D-4A8D-AEA5-70836B43B19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465F6CBC-0240-4817-BEBB-3C640B3C6CEC}"/>
              </a:ext>
            </a:extLst>
          </p:cNvPr>
          <p:cNvSpPr>
            <a:spLocks noGrp="1"/>
          </p:cNvSpPr>
          <p:nvPr>
            <p:ph type="dt" sz="half" idx="10"/>
          </p:nvPr>
        </p:nvSpPr>
        <p:spPr/>
        <p:txBody>
          <a:bodyPr/>
          <a:lstStyle/>
          <a:p>
            <a:fld id="{F4D57BDD-E64A-4D27-8978-82FFCA18A12C}" type="datetimeFigureOut">
              <a:rPr lang="en-US" smtClean="0"/>
              <a:pPr/>
              <a:t>11/30/23</a:t>
            </a:fld>
            <a:endParaRPr lang="en-US"/>
          </a:p>
        </p:txBody>
      </p:sp>
      <p:sp>
        <p:nvSpPr>
          <p:cNvPr id="5" name="Pladsholder til sidefod 4">
            <a:extLst>
              <a:ext uri="{FF2B5EF4-FFF2-40B4-BE49-F238E27FC236}">
                <a16:creationId xmlns:a16="http://schemas.microsoft.com/office/drawing/2014/main" id="{639230E5-2580-4AF9-BC2A-76F67B012EA6}"/>
              </a:ext>
            </a:extLst>
          </p:cNvPr>
          <p:cNvSpPr>
            <a:spLocks noGrp="1"/>
          </p:cNvSpPr>
          <p:nvPr>
            <p:ph type="ftr" sz="quarter" idx="11"/>
          </p:nvPr>
        </p:nvSpPr>
        <p:spPr/>
        <p:txBody>
          <a:bodyPr/>
          <a:lstStyle/>
          <a:p>
            <a:endParaRPr lang="en-US"/>
          </a:p>
        </p:txBody>
      </p:sp>
      <p:sp>
        <p:nvSpPr>
          <p:cNvPr id="6" name="Pladsholder til slidenummer 5">
            <a:extLst>
              <a:ext uri="{FF2B5EF4-FFF2-40B4-BE49-F238E27FC236}">
                <a16:creationId xmlns:a16="http://schemas.microsoft.com/office/drawing/2014/main" id="{8C23BD76-20F3-4BA0-B378-D7FD1751C171}"/>
              </a:ext>
            </a:extLst>
          </p:cNvPr>
          <p:cNvSpPr>
            <a:spLocks noGrp="1"/>
          </p:cNvSpPr>
          <p:nvPr>
            <p:ph type="sldNum" sz="quarter" idx="12"/>
          </p:nvPr>
        </p:nvSpPr>
        <p:spPr/>
        <p:txBody>
          <a:bodyPr/>
          <a:lstStyle/>
          <a:p>
            <a:fld id="{D643A852-0206-46AC-B0EB-645612933129}" type="slidenum">
              <a:rPr lang="en-US" smtClean="0"/>
              <a:pPr/>
              <a:t>‹#›</a:t>
            </a:fld>
            <a:endParaRPr lang="en-US"/>
          </a:p>
        </p:txBody>
      </p:sp>
    </p:spTree>
    <p:extLst>
      <p:ext uri="{BB962C8B-B14F-4D97-AF65-F5344CB8AC3E}">
        <p14:creationId xmlns:p14="http://schemas.microsoft.com/office/powerpoint/2010/main" val="2397603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B40B5E-4587-4181-8598-C623DF295F67}"/>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54F59262-6656-4707-928A-4491FC127D29}"/>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E0B9F56F-6730-47CE-BA3B-ADF266E76714}"/>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84A1FD44-FCBD-4CBF-A6D5-E257D3E50F89}"/>
              </a:ext>
            </a:extLst>
          </p:cNvPr>
          <p:cNvSpPr>
            <a:spLocks noGrp="1"/>
          </p:cNvSpPr>
          <p:nvPr>
            <p:ph type="dt" sz="half" idx="10"/>
          </p:nvPr>
        </p:nvSpPr>
        <p:spPr/>
        <p:txBody>
          <a:bodyPr/>
          <a:lstStyle/>
          <a:p>
            <a:fld id="{F4D57BDD-E64A-4D27-8978-82FFCA18A12C}" type="datetimeFigureOut">
              <a:rPr lang="en-US" smtClean="0"/>
              <a:pPr/>
              <a:t>11/30/23</a:t>
            </a:fld>
            <a:endParaRPr lang="en-US"/>
          </a:p>
        </p:txBody>
      </p:sp>
      <p:sp>
        <p:nvSpPr>
          <p:cNvPr id="6" name="Pladsholder til sidefod 5">
            <a:extLst>
              <a:ext uri="{FF2B5EF4-FFF2-40B4-BE49-F238E27FC236}">
                <a16:creationId xmlns:a16="http://schemas.microsoft.com/office/drawing/2014/main" id="{B23B075C-3C04-4B3E-B4ED-B6B1905F0E62}"/>
              </a:ext>
            </a:extLst>
          </p:cNvPr>
          <p:cNvSpPr>
            <a:spLocks noGrp="1"/>
          </p:cNvSpPr>
          <p:nvPr>
            <p:ph type="ftr" sz="quarter" idx="11"/>
          </p:nvPr>
        </p:nvSpPr>
        <p:spPr/>
        <p:txBody>
          <a:bodyPr/>
          <a:lstStyle/>
          <a:p>
            <a:endParaRPr lang="en-US"/>
          </a:p>
        </p:txBody>
      </p:sp>
      <p:sp>
        <p:nvSpPr>
          <p:cNvPr id="7" name="Pladsholder til slidenummer 6">
            <a:extLst>
              <a:ext uri="{FF2B5EF4-FFF2-40B4-BE49-F238E27FC236}">
                <a16:creationId xmlns:a16="http://schemas.microsoft.com/office/drawing/2014/main" id="{A6944E83-2401-4B87-82F2-047F5E9A9333}"/>
              </a:ext>
            </a:extLst>
          </p:cNvPr>
          <p:cNvSpPr>
            <a:spLocks noGrp="1"/>
          </p:cNvSpPr>
          <p:nvPr>
            <p:ph type="sldNum" sz="quarter" idx="12"/>
          </p:nvPr>
        </p:nvSpPr>
        <p:spPr/>
        <p:txBody>
          <a:bodyPr/>
          <a:lstStyle/>
          <a:p>
            <a:fld id="{D643A852-0206-46AC-B0EB-645612933129}" type="slidenum">
              <a:rPr lang="en-US" smtClean="0"/>
              <a:pPr/>
              <a:t>‹#›</a:t>
            </a:fld>
            <a:endParaRPr lang="en-US"/>
          </a:p>
        </p:txBody>
      </p:sp>
    </p:spTree>
    <p:extLst>
      <p:ext uri="{BB962C8B-B14F-4D97-AF65-F5344CB8AC3E}">
        <p14:creationId xmlns:p14="http://schemas.microsoft.com/office/powerpoint/2010/main" val="15867981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72B136-FD92-408D-8FBF-7E3C8E4D471C}"/>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5E6B4BDD-BECC-46B2-AD5B-7A37B5057D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D8C640B5-B1C6-4510-A66D-D777666D87D7}"/>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77A32368-816D-4122-A5E1-6D0AB1BFCA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410AAA6E-9E3D-4642-9C82-8B4878CBC1A1}"/>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C903AF74-DCE9-4CDD-B6F8-F33EA42E3F61}"/>
              </a:ext>
            </a:extLst>
          </p:cNvPr>
          <p:cNvSpPr>
            <a:spLocks noGrp="1"/>
          </p:cNvSpPr>
          <p:nvPr>
            <p:ph type="dt" sz="half" idx="10"/>
          </p:nvPr>
        </p:nvSpPr>
        <p:spPr/>
        <p:txBody>
          <a:bodyPr/>
          <a:lstStyle/>
          <a:p>
            <a:fld id="{F4D57BDD-E64A-4D27-8978-82FFCA18A12C}" type="datetimeFigureOut">
              <a:rPr lang="en-US" smtClean="0"/>
              <a:pPr/>
              <a:t>11/30/23</a:t>
            </a:fld>
            <a:endParaRPr lang="en-US"/>
          </a:p>
        </p:txBody>
      </p:sp>
      <p:sp>
        <p:nvSpPr>
          <p:cNvPr id="8" name="Pladsholder til sidefod 7">
            <a:extLst>
              <a:ext uri="{FF2B5EF4-FFF2-40B4-BE49-F238E27FC236}">
                <a16:creationId xmlns:a16="http://schemas.microsoft.com/office/drawing/2014/main" id="{74F5CCB7-B728-4BA9-9DD8-A15391D40A40}"/>
              </a:ext>
            </a:extLst>
          </p:cNvPr>
          <p:cNvSpPr>
            <a:spLocks noGrp="1"/>
          </p:cNvSpPr>
          <p:nvPr>
            <p:ph type="ftr" sz="quarter" idx="11"/>
          </p:nvPr>
        </p:nvSpPr>
        <p:spPr/>
        <p:txBody>
          <a:bodyPr/>
          <a:lstStyle/>
          <a:p>
            <a:endParaRPr lang="en-US"/>
          </a:p>
        </p:txBody>
      </p:sp>
      <p:sp>
        <p:nvSpPr>
          <p:cNvPr id="9" name="Pladsholder til slidenummer 8">
            <a:extLst>
              <a:ext uri="{FF2B5EF4-FFF2-40B4-BE49-F238E27FC236}">
                <a16:creationId xmlns:a16="http://schemas.microsoft.com/office/drawing/2014/main" id="{0C2D8191-28ED-466A-8752-7A6B33AF46C9}"/>
              </a:ext>
            </a:extLst>
          </p:cNvPr>
          <p:cNvSpPr>
            <a:spLocks noGrp="1"/>
          </p:cNvSpPr>
          <p:nvPr>
            <p:ph type="sldNum" sz="quarter" idx="12"/>
          </p:nvPr>
        </p:nvSpPr>
        <p:spPr/>
        <p:txBody>
          <a:bodyPr/>
          <a:lstStyle/>
          <a:p>
            <a:fld id="{D643A852-0206-46AC-B0EB-645612933129}" type="slidenum">
              <a:rPr lang="en-US" smtClean="0"/>
              <a:pPr/>
              <a:t>‹#›</a:t>
            </a:fld>
            <a:endParaRPr lang="en-US"/>
          </a:p>
        </p:txBody>
      </p:sp>
    </p:spTree>
    <p:extLst>
      <p:ext uri="{BB962C8B-B14F-4D97-AF65-F5344CB8AC3E}">
        <p14:creationId xmlns:p14="http://schemas.microsoft.com/office/powerpoint/2010/main" val="941604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A83E39-CED7-416D-8A28-C2AF48F00B97}"/>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C5D1EB62-61CD-4E0B-9BF4-B559AA74B0B0}"/>
              </a:ext>
            </a:extLst>
          </p:cNvPr>
          <p:cNvSpPr>
            <a:spLocks noGrp="1"/>
          </p:cNvSpPr>
          <p:nvPr>
            <p:ph type="dt" sz="half" idx="10"/>
          </p:nvPr>
        </p:nvSpPr>
        <p:spPr/>
        <p:txBody>
          <a:bodyPr/>
          <a:lstStyle/>
          <a:p>
            <a:fld id="{F4D57BDD-E64A-4D27-8978-82FFCA18A12C}" type="datetimeFigureOut">
              <a:rPr lang="en-US" smtClean="0"/>
              <a:pPr/>
              <a:t>11/30/23</a:t>
            </a:fld>
            <a:endParaRPr lang="en-US"/>
          </a:p>
        </p:txBody>
      </p:sp>
      <p:sp>
        <p:nvSpPr>
          <p:cNvPr id="4" name="Pladsholder til sidefod 3">
            <a:extLst>
              <a:ext uri="{FF2B5EF4-FFF2-40B4-BE49-F238E27FC236}">
                <a16:creationId xmlns:a16="http://schemas.microsoft.com/office/drawing/2014/main" id="{3100ED11-ED47-430D-AA53-A7D435655343}"/>
              </a:ext>
            </a:extLst>
          </p:cNvPr>
          <p:cNvSpPr>
            <a:spLocks noGrp="1"/>
          </p:cNvSpPr>
          <p:nvPr>
            <p:ph type="ftr" sz="quarter" idx="11"/>
          </p:nvPr>
        </p:nvSpPr>
        <p:spPr/>
        <p:txBody>
          <a:bodyPr/>
          <a:lstStyle/>
          <a:p>
            <a:endParaRPr lang="en-US"/>
          </a:p>
        </p:txBody>
      </p:sp>
      <p:sp>
        <p:nvSpPr>
          <p:cNvPr id="5" name="Pladsholder til slidenummer 4">
            <a:extLst>
              <a:ext uri="{FF2B5EF4-FFF2-40B4-BE49-F238E27FC236}">
                <a16:creationId xmlns:a16="http://schemas.microsoft.com/office/drawing/2014/main" id="{9EE89692-BA5B-44BB-8942-0FEC4C1421CA}"/>
              </a:ext>
            </a:extLst>
          </p:cNvPr>
          <p:cNvSpPr>
            <a:spLocks noGrp="1"/>
          </p:cNvSpPr>
          <p:nvPr>
            <p:ph type="sldNum" sz="quarter" idx="12"/>
          </p:nvPr>
        </p:nvSpPr>
        <p:spPr/>
        <p:txBody>
          <a:bodyPr/>
          <a:lstStyle/>
          <a:p>
            <a:fld id="{D643A852-0206-46AC-B0EB-645612933129}" type="slidenum">
              <a:rPr lang="en-US" smtClean="0"/>
              <a:pPr/>
              <a:t>‹#›</a:t>
            </a:fld>
            <a:endParaRPr lang="en-US"/>
          </a:p>
        </p:txBody>
      </p:sp>
    </p:spTree>
    <p:extLst>
      <p:ext uri="{BB962C8B-B14F-4D97-AF65-F5344CB8AC3E}">
        <p14:creationId xmlns:p14="http://schemas.microsoft.com/office/powerpoint/2010/main" val="1034080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119783E4-1973-47A3-86A6-2DF0B083B1A1}"/>
              </a:ext>
            </a:extLst>
          </p:cNvPr>
          <p:cNvSpPr>
            <a:spLocks noGrp="1"/>
          </p:cNvSpPr>
          <p:nvPr>
            <p:ph type="dt" sz="half" idx="10"/>
          </p:nvPr>
        </p:nvSpPr>
        <p:spPr/>
        <p:txBody>
          <a:bodyPr/>
          <a:lstStyle/>
          <a:p>
            <a:fld id="{F4D57BDD-E64A-4D27-8978-82FFCA18A12C}" type="datetimeFigureOut">
              <a:rPr lang="en-US" smtClean="0"/>
              <a:pPr/>
              <a:t>11/30/23</a:t>
            </a:fld>
            <a:endParaRPr lang="en-US"/>
          </a:p>
        </p:txBody>
      </p:sp>
      <p:sp>
        <p:nvSpPr>
          <p:cNvPr id="3" name="Pladsholder til sidefod 2">
            <a:extLst>
              <a:ext uri="{FF2B5EF4-FFF2-40B4-BE49-F238E27FC236}">
                <a16:creationId xmlns:a16="http://schemas.microsoft.com/office/drawing/2014/main" id="{4DFEBACA-0455-4435-8E10-4F765FF58F8F}"/>
              </a:ext>
            </a:extLst>
          </p:cNvPr>
          <p:cNvSpPr>
            <a:spLocks noGrp="1"/>
          </p:cNvSpPr>
          <p:nvPr>
            <p:ph type="ftr" sz="quarter" idx="11"/>
          </p:nvPr>
        </p:nvSpPr>
        <p:spPr/>
        <p:txBody>
          <a:bodyPr/>
          <a:lstStyle/>
          <a:p>
            <a:endParaRPr lang="en-US"/>
          </a:p>
        </p:txBody>
      </p:sp>
      <p:sp>
        <p:nvSpPr>
          <p:cNvPr id="4" name="Pladsholder til slidenummer 3">
            <a:extLst>
              <a:ext uri="{FF2B5EF4-FFF2-40B4-BE49-F238E27FC236}">
                <a16:creationId xmlns:a16="http://schemas.microsoft.com/office/drawing/2014/main" id="{041D4E35-EA0F-42F8-BCA1-6973CF7360B4}"/>
              </a:ext>
            </a:extLst>
          </p:cNvPr>
          <p:cNvSpPr>
            <a:spLocks noGrp="1"/>
          </p:cNvSpPr>
          <p:nvPr>
            <p:ph type="sldNum" sz="quarter" idx="12"/>
          </p:nvPr>
        </p:nvSpPr>
        <p:spPr/>
        <p:txBody>
          <a:bodyPr/>
          <a:lstStyle/>
          <a:p>
            <a:fld id="{D643A852-0206-46AC-B0EB-645612933129}" type="slidenum">
              <a:rPr lang="en-US" smtClean="0"/>
              <a:pPr/>
              <a:t>‹#›</a:t>
            </a:fld>
            <a:endParaRPr lang="en-US"/>
          </a:p>
        </p:txBody>
      </p:sp>
    </p:spTree>
    <p:extLst>
      <p:ext uri="{BB962C8B-B14F-4D97-AF65-F5344CB8AC3E}">
        <p14:creationId xmlns:p14="http://schemas.microsoft.com/office/powerpoint/2010/main" val="88333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9313F4-99DA-4A65-AC81-4B8DD4DD8FD8}"/>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214E8298-BC20-459C-8018-9F726A54A5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1A5A704C-1431-4DF6-847D-4E69951558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D1822B03-F7DB-49AF-BCC5-7904E4183C2F}"/>
              </a:ext>
            </a:extLst>
          </p:cNvPr>
          <p:cNvSpPr>
            <a:spLocks noGrp="1"/>
          </p:cNvSpPr>
          <p:nvPr>
            <p:ph type="dt" sz="half" idx="10"/>
          </p:nvPr>
        </p:nvSpPr>
        <p:spPr/>
        <p:txBody>
          <a:bodyPr/>
          <a:lstStyle/>
          <a:p>
            <a:fld id="{F4D57BDD-E64A-4D27-8978-82FFCA18A12C}" type="datetimeFigureOut">
              <a:rPr lang="en-US" smtClean="0"/>
              <a:pPr/>
              <a:t>11/30/23</a:t>
            </a:fld>
            <a:endParaRPr lang="en-US"/>
          </a:p>
        </p:txBody>
      </p:sp>
      <p:sp>
        <p:nvSpPr>
          <p:cNvPr id="6" name="Pladsholder til sidefod 5">
            <a:extLst>
              <a:ext uri="{FF2B5EF4-FFF2-40B4-BE49-F238E27FC236}">
                <a16:creationId xmlns:a16="http://schemas.microsoft.com/office/drawing/2014/main" id="{AA23DC4A-6AFB-4245-BBE6-A2697E07AD71}"/>
              </a:ext>
            </a:extLst>
          </p:cNvPr>
          <p:cNvSpPr>
            <a:spLocks noGrp="1"/>
          </p:cNvSpPr>
          <p:nvPr>
            <p:ph type="ftr" sz="quarter" idx="11"/>
          </p:nvPr>
        </p:nvSpPr>
        <p:spPr/>
        <p:txBody>
          <a:bodyPr/>
          <a:lstStyle/>
          <a:p>
            <a:endParaRPr lang="en-US"/>
          </a:p>
        </p:txBody>
      </p:sp>
      <p:sp>
        <p:nvSpPr>
          <p:cNvPr id="7" name="Pladsholder til slidenummer 6">
            <a:extLst>
              <a:ext uri="{FF2B5EF4-FFF2-40B4-BE49-F238E27FC236}">
                <a16:creationId xmlns:a16="http://schemas.microsoft.com/office/drawing/2014/main" id="{CFFDE837-4D9D-40E0-86AA-EFA79D09EA18}"/>
              </a:ext>
            </a:extLst>
          </p:cNvPr>
          <p:cNvSpPr>
            <a:spLocks noGrp="1"/>
          </p:cNvSpPr>
          <p:nvPr>
            <p:ph type="sldNum" sz="quarter" idx="12"/>
          </p:nvPr>
        </p:nvSpPr>
        <p:spPr/>
        <p:txBody>
          <a:bodyPr/>
          <a:lstStyle/>
          <a:p>
            <a:fld id="{D643A852-0206-46AC-B0EB-645612933129}" type="slidenum">
              <a:rPr lang="en-US" smtClean="0"/>
              <a:pPr/>
              <a:t>‹#›</a:t>
            </a:fld>
            <a:endParaRPr lang="en-US"/>
          </a:p>
        </p:txBody>
      </p:sp>
    </p:spTree>
    <p:extLst>
      <p:ext uri="{BB962C8B-B14F-4D97-AF65-F5344CB8AC3E}">
        <p14:creationId xmlns:p14="http://schemas.microsoft.com/office/powerpoint/2010/main" val="505722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31BB09-7624-4D10-A18D-6AFC6A2CE741}"/>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01168E6E-683B-45F8-BAB9-30E400EADB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49BB2422-5798-4366-BC37-B8FEC3FFE8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FFC4673D-8160-488C-8EFB-79E0B435B126}"/>
              </a:ext>
            </a:extLst>
          </p:cNvPr>
          <p:cNvSpPr>
            <a:spLocks noGrp="1"/>
          </p:cNvSpPr>
          <p:nvPr>
            <p:ph type="dt" sz="half" idx="10"/>
          </p:nvPr>
        </p:nvSpPr>
        <p:spPr/>
        <p:txBody>
          <a:bodyPr/>
          <a:lstStyle/>
          <a:p>
            <a:fld id="{F4D57BDD-E64A-4D27-8978-82FFCA18A12C}" type="datetimeFigureOut">
              <a:rPr lang="en-US" smtClean="0"/>
              <a:pPr/>
              <a:t>11/30/23</a:t>
            </a:fld>
            <a:endParaRPr lang="en-US"/>
          </a:p>
        </p:txBody>
      </p:sp>
      <p:sp>
        <p:nvSpPr>
          <p:cNvPr id="6" name="Pladsholder til sidefod 5">
            <a:extLst>
              <a:ext uri="{FF2B5EF4-FFF2-40B4-BE49-F238E27FC236}">
                <a16:creationId xmlns:a16="http://schemas.microsoft.com/office/drawing/2014/main" id="{712D1700-BC94-451F-A79E-7AD8907B5F27}"/>
              </a:ext>
            </a:extLst>
          </p:cNvPr>
          <p:cNvSpPr>
            <a:spLocks noGrp="1"/>
          </p:cNvSpPr>
          <p:nvPr>
            <p:ph type="ftr" sz="quarter" idx="11"/>
          </p:nvPr>
        </p:nvSpPr>
        <p:spPr/>
        <p:txBody>
          <a:bodyPr/>
          <a:lstStyle/>
          <a:p>
            <a:endParaRPr lang="en-US"/>
          </a:p>
        </p:txBody>
      </p:sp>
      <p:sp>
        <p:nvSpPr>
          <p:cNvPr id="7" name="Pladsholder til slidenummer 6">
            <a:extLst>
              <a:ext uri="{FF2B5EF4-FFF2-40B4-BE49-F238E27FC236}">
                <a16:creationId xmlns:a16="http://schemas.microsoft.com/office/drawing/2014/main" id="{B97EC3B2-E9CD-4F05-A7D5-BF73CAC1A521}"/>
              </a:ext>
            </a:extLst>
          </p:cNvPr>
          <p:cNvSpPr>
            <a:spLocks noGrp="1"/>
          </p:cNvSpPr>
          <p:nvPr>
            <p:ph type="sldNum" sz="quarter" idx="12"/>
          </p:nvPr>
        </p:nvSpPr>
        <p:spPr/>
        <p:txBody>
          <a:bodyPr/>
          <a:lstStyle/>
          <a:p>
            <a:fld id="{D643A852-0206-46AC-B0EB-645612933129}" type="slidenum">
              <a:rPr lang="en-US" smtClean="0"/>
              <a:pPr/>
              <a:t>‹#›</a:t>
            </a:fld>
            <a:endParaRPr lang="en-US"/>
          </a:p>
        </p:txBody>
      </p:sp>
    </p:spTree>
    <p:extLst>
      <p:ext uri="{BB962C8B-B14F-4D97-AF65-F5344CB8AC3E}">
        <p14:creationId xmlns:p14="http://schemas.microsoft.com/office/powerpoint/2010/main" val="111766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69A97B99-75D0-4738-97ED-EE7175FD11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F30F5651-2136-4997-B89F-740F6A8E82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ED4D3DE9-F399-4E1D-8D06-22226A2EB1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AACC7-3B3F-47D1-959A-EF58926E955E}" type="datetimeFigureOut">
              <a:rPr lang="en-US" smtClean="0"/>
              <a:t>11/30/23</a:t>
            </a:fld>
            <a:endParaRPr lang="en-US"/>
          </a:p>
        </p:txBody>
      </p:sp>
      <p:sp>
        <p:nvSpPr>
          <p:cNvPr id="5" name="Pladsholder til sidefod 4">
            <a:extLst>
              <a:ext uri="{FF2B5EF4-FFF2-40B4-BE49-F238E27FC236}">
                <a16:creationId xmlns:a16="http://schemas.microsoft.com/office/drawing/2014/main" id="{079B80EE-4CE3-4397-A1EE-B2A93A24D2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Pladsholder til slidenummer 5">
            <a:extLst>
              <a:ext uri="{FF2B5EF4-FFF2-40B4-BE49-F238E27FC236}">
                <a16:creationId xmlns:a16="http://schemas.microsoft.com/office/drawing/2014/main" id="{CDE84C36-8E4E-4389-AFB7-C63E5F95ED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2CC964-A50B-4C29-B4E4-2C30BB34CCF3}" type="slidenum">
              <a:rPr lang="en-US" smtClean="0"/>
              <a:t>‹#›</a:t>
            </a:fld>
            <a:endParaRPr lang="en-US"/>
          </a:p>
        </p:txBody>
      </p:sp>
    </p:spTree>
    <p:extLst>
      <p:ext uri="{BB962C8B-B14F-4D97-AF65-F5344CB8AC3E}">
        <p14:creationId xmlns:p14="http://schemas.microsoft.com/office/powerpoint/2010/main" val="170734135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9CB9DC-3358-49C5-95E6-9AC1FB431D6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788698" y="3296550"/>
            <a:ext cx="4614604" cy="611205"/>
          </a:xfrm>
          <a:prstGeom prst="rect">
            <a:avLst/>
          </a:prstGeom>
        </p:spPr>
      </p:pic>
      <p:sp>
        <p:nvSpPr>
          <p:cNvPr id="8" name="Titel 1">
            <a:extLst>
              <a:ext uri="{FF2B5EF4-FFF2-40B4-BE49-F238E27FC236}">
                <a16:creationId xmlns:a16="http://schemas.microsoft.com/office/drawing/2014/main" id="{1F4E2735-8B2D-0C3E-CD47-8D238CC0A0BC}"/>
              </a:ext>
            </a:extLst>
          </p:cNvPr>
          <p:cNvSpPr>
            <a:spLocks noGrp="1"/>
          </p:cNvSpPr>
          <p:nvPr>
            <p:ph type="title"/>
          </p:nvPr>
        </p:nvSpPr>
        <p:spPr>
          <a:xfrm>
            <a:off x="1314892" y="2349989"/>
            <a:ext cx="9562216" cy="804259"/>
          </a:xfrm>
        </p:spPr>
        <p:txBody>
          <a:bodyPr anchor="t" anchorCtr="0">
            <a:normAutofit/>
          </a:bodyPr>
          <a:lstStyle/>
          <a:p>
            <a:pPr algn="ctr"/>
            <a:r>
              <a:rPr lang="da-DK" sz="4800" spc="200" dirty="0">
                <a:solidFill>
                  <a:srgbClr val="343433"/>
                </a:solidFill>
                <a:latin typeface="Open Sans" panose="020B0606030504020204" pitchFamily="34" charset="0"/>
                <a:ea typeface="Open Sans" panose="020B0606030504020204" pitchFamily="34" charset="0"/>
                <a:cs typeface="Open Sans" panose="020B0606030504020204" pitchFamily="34" charset="0"/>
              </a:rPr>
              <a:t>SKAB GODE BYGGEVANER</a:t>
            </a:r>
          </a:p>
        </p:txBody>
      </p:sp>
    </p:spTree>
    <p:extLst>
      <p:ext uri="{BB962C8B-B14F-4D97-AF65-F5344CB8AC3E}">
        <p14:creationId xmlns:p14="http://schemas.microsoft.com/office/powerpoint/2010/main" val="35500104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7DB8D0B-C0CE-F820-BA80-9CFCF241DDD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512000" y="6480000"/>
            <a:ext cx="1375718" cy="180000"/>
          </a:xfrm>
          <a:prstGeom prst="rect">
            <a:avLst/>
          </a:prstGeom>
        </p:spPr>
      </p:pic>
      <p:sp>
        <p:nvSpPr>
          <p:cNvPr id="7" name="Titel 1">
            <a:extLst>
              <a:ext uri="{FF2B5EF4-FFF2-40B4-BE49-F238E27FC236}">
                <a16:creationId xmlns:a16="http://schemas.microsoft.com/office/drawing/2014/main" id="{70382277-0B73-BAB8-81CB-FDCDCFCC6C04}"/>
              </a:ext>
            </a:extLst>
          </p:cNvPr>
          <p:cNvSpPr txBox="1">
            <a:spLocks/>
          </p:cNvSpPr>
          <p:nvPr/>
        </p:nvSpPr>
        <p:spPr>
          <a:xfrm>
            <a:off x="522000" y="1188000"/>
            <a:ext cx="7007306" cy="47440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1900">
                <a:effectLst/>
                <a:latin typeface="Open Sans Light" panose="020B0306030504020204" pitchFamily="34" charset="0"/>
                <a:ea typeface="Open Sans Light" panose="020B0306030504020204" pitchFamily="34" charset="0"/>
                <a:cs typeface="Open Sans Light" panose="020B0306030504020204" pitchFamily="34" charset="0"/>
              </a:rPr>
              <a:t>Sådan bruger du det</a:t>
            </a:r>
            <a:endParaRPr lang="da-DK" sz="1900">
              <a:solidFill>
                <a:srgbClr val="272626"/>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8" name="Titel 1">
            <a:extLst>
              <a:ext uri="{FF2B5EF4-FFF2-40B4-BE49-F238E27FC236}">
                <a16:creationId xmlns:a16="http://schemas.microsoft.com/office/drawing/2014/main" id="{BA566977-DAD9-42BA-1449-5C17161CD27F}"/>
              </a:ext>
            </a:extLst>
          </p:cNvPr>
          <p:cNvSpPr txBox="1">
            <a:spLocks/>
          </p:cNvSpPr>
          <p:nvPr/>
        </p:nvSpPr>
        <p:spPr>
          <a:xfrm>
            <a:off x="503999" y="576000"/>
            <a:ext cx="10849799" cy="605882"/>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600" b="1" dirty="0">
                <a:solidFill>
                  <a:srgbClr val="272626"/>
                </a:solidFill>
                <a:latin typeface="Open Sans" panose="020B0606030504020204" pitchFamily="34" charset="0"/>
                <a:ea typeface="Open Sans" panose="020B0606030504020204" pitchFamily="34" charset="0"/>
                <a:cs typeface="Open Sans" panose="020B0606030504020204" pitchFamily="34" charset="0"/>
              </a:rPr>
              <a:t>Kort &amp; Godt-metodeark</a:t>
            </a:r>
          </a:p>
        </p:txBody>
      </p:sp>
      <p:pic>
        <p:nvPicPr>
          <p:cNvPr id="12" name="Picture 11">
            <a:extLst>
              <a:ext uri="{FF2B5EF4-FFF2-40B4-BE49-F238E27FC236}">
                <a16:creationId xmlns:a16="http://schemas.microsoft.com/office/drawing/2014/main" id="{C4D20CE7-848C-8EA2-2546-5BF7C4E84C1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550359" y="1427725"/>
            <a:ext cx="6007021" cy="4244866"/>
          </a:xfrm>
          <a:prstGeom prst="rect">
            <a:avLst/>
          </a:prstGeom>
          <a:ln w="6350">
            <a:solidFill>
              <a:schemeClr val="tx1"/>
            </a:solidFill>
          </a:ln>
        </p:spPr>
      </p:pic>
      <p:pic>
        <p:nvPicPr>
          <p:cNvPr id="10" name="Picture 9">
            <a:extLst>
              <a:ext uri="{FF2B5EF4-FFF2-40B4-BE49-F238E27FC236}">
                <a16:creationId xmlns:a16="http://schemas.microsoft.com/office/drawing/2014/main" id="{F112E37C-EDAF-E992-7811-BAB1A58AF8D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34620" y="1767805"/>
            <a:ext cx="6007021" cy="4244866"/>
          </a:xfrm>
          <a:prstGeom prst="rect">
            <a:avLst/>
          </a:prstGeom>
          <a:ln w="6350">
            <a:solidFill>
              <a:schemeClr val="tx1"/>
            </a:solidFill>
          </a:ln>
        </p:spPr>
      </p:pic>
    </p:spTree>
    <p:extLst>
      <p:ext uri="{BB962C8B-B14F-4D97-AF65-F5344CB8AC3E}">
        <p14:creationId xmlns:p14="http://schemas.microsoft.com/office/powerpoint/2010/main" val="17302793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felt 1">
            <a:extLst>
              <a:ext uri="{FF2B5EF4-FFF2-40B4-BE49-F238E27FC236}">
                <a16:creationId xmlns:a16="http://schemas.microsoft.com/office/drawing/2014/main" id="{8BECC82D-49EC-DCD0-022E-4A4C8AF2FAC9}"/>
              </a:ext>
            </a:extLst>
          </p:cNvPr>
          <p:cNvSpPr txBox="1"/>
          <p:nvPr/>
        </p:nvSpPr>
        <p:spPr>
          <a:xfrm>
            <a:off x="0" y="5358968"/>
            <a:ext cx="12192000" cy="1375761"/>
          </a:xfrm>
          <a:prstGeom prst="rect">
            <a:avLst/>
          </a:prstGeom>
          <a:noFill/>
        </p:spPr>
        <p:txBody>
          <a:bodyPr wrap="square" rtlCol="0">
            <a:spAutoFit/>
          </a:bodyPr>
          <a:lstStyle/>
          <a:p>
            <a:pPr marR="0" lvl="0" algn="ctr" defTabSz="457200" rtl="0" eaLnBrk="1" fontAlgn="auto" latinLnBrk="0" hangingPunct="1">
              <a:lnSpc>
                <a:spcPct val="150000"/>
              </a:lnSpc>
              <a:spcBef>
                <a:spcPts val="0"/>
              </a:spcBef>
              <a:spcAft>
                <a:spcPts val="0"/>
              </a:spcAft>
              <a:buClrTx/>
              <a:buSzTx/>
              <a:tabLst/>
              <a:defRPr/>
            </a:pPr>
            <a:r>
              <a:rPr kumimoji="0" lang="da-DK" sz="1000" b="0" i="0" u="none" strike="noStrike" kern="1200" cap="none"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rPr>
              <a:t>Med støtte fra</a:t>
            </a:r>
          </a:p>
          <a:p>
            <a:pPr marR="0" lvl="0" algn="ctr" defTabSz="457200" rtl="0" eaLnBrk="1" fontAlgn="auto" latinLnBrk="0" hangingPunct="1">
              <a:lnSpc>
                <a:spcPct val="150000"/>
              </a:lnSpc>
              <a:spcBef>
                <a:spcPts val="0"/>
              </a:spcBef>
              <a:spcAft>
                <a:spcPts val="0"/>
              </a:spcAft>
              <a:buClrTx/>
              <a:buSzTx/>
              <a:tabLst/>
              <a:defRPr/>
            </a:pPr>
            <a:r>
              <a:rPr lang="da-DK" sz="1000" b="1">
                <a:latin typeface="Open Sans" panose="020B0606030504020204" pitchFamily="34" charset="0"/>
                <a:ea typeface="Open Sans" panose="020B0606030504020204" pitchFamily="34" charset="0"/>
                <a:cs typeface="Open Sans" panose="020B0606030504020204" pitchFamily="34" charset="0"/>
              </a:rPr>
              <a:t>Grundejernes Investeringsfond &amp; Boligfonden Kuben</a:t>
            </a:r>
          </a:p>
          <a:p>
            <a:pPr marR="0" lvl="0" algn="ctr" defTabSz="457200" rtl="0" eaLnBrk="1" fontAlgn="auto" latinLnBrk="0" hangingPunct="1">
              <a:spcBef>
                <a:spcPts val="0"/>
              </a:spcBef>
              <a:spcAft>
                <a:spcPts val="0"/>
              </a:spcAft>
              <a:buClrTx/>
              <a:buSzTx/>
              <a:tabLst/>
              <a:defRPr/>
            </a:pPr>
            <a:endParaRPr lang="da-DK" sz="1000" b="1">
              <a:latin typeface="Open Sans" panose="020B0606030504020204" pitchFamily="34" charset="0"/>
              <a:ea typeface="Open Sans" panose="020B0606030504020204" pitchFamily="34" charset="0"/>
              <a:cs typeface="Open Sans" panose="020B0606030504020204" pitchFamily="34" charset="0"/>
            </a:endParaRPr>
          </a:p>
          <a:p>
            <a:pPr marR="0" lvl="0" algn="ctr" defTabSz="457200" rtl="0" eaLnBrk="1" fontAlgn="auto" latinLnBrk="0" hangingPunct="1">
              <a:lnSpc>
                <a:spcPct val="150000"/>
              </a:lnSpc>
              <a:spcBef>
                <a:spcPts val="0"/>
              </a:spcBef>
              <a:spcAft>
                <a:spcPts val="0"/>
              </a:spcAft>
              <a:buClrTx/>
              <a:buSzTx/>
              <a:tabLst/>
              <a:defRPr/>
            </a:pPr>
            <a:r>
              <a:rPr kumimoji="0" lang="da-DK" sz="1000" u="none" strike="noStrike" kern="1200" cap="none" normalizeH="0" noProof="0">
                <a:ln>
                  <a:noFill/>
                </a:ln>
                <a:effectLst/>
                <a:uLnTx/>
                <a:uFillTx/>
                <a:latin typeface="Open Sans" panose="020B0606030504020204" pitchFamily="34" charset="0"/>
                <a:ea typeface="Open Sans" panose="020B0606030504020204" pitchFamily="34" charset="0"/>
                <a:cs typeface="Open Sans" panose="020B0606030504020204" pitchFamily="34" charset="0"/>
              </a:rPr>
              <a:t>I samarbejde med</a:t>
            </a:r>
          </a:p>
          <a:p>
            <a:pPr marR="0" lvl="0" algn="ctr" defTabSz="457200" rtl="0" eaLnBrk="1" fontAlgn="auto" latinLnBrk="0" hangingPunct="1">
              <a:lnSpc>
                <a:spcPct val="150000"/>
              </a:lnSpc>
              <a:spcBef>
                <a:spcPts val="0"/>
              </a:spcBef>
              <a:spcAft>
                <a:spcPts val="0"/>
              </a:spcAft>
              <a:buClrTx/>
              <a:buSzTx/>
              <a:tabLst/>
              <a:defRPr/>
            </a:pPr>
            <a:r>
              <a:rPr lang="da-DK" sz="1000" b="1">
                <a:latin typeface="Open Sans" panose="020B0606030504020204" pitchFamily="34" charset="0"/>
                <a:ea typeface="Open Sans" panose="020B0606030504020204" pitchFamily="34" charset="0"/>
                <a:cs typeface="Open Sans" panose="020B0606030504020204" pitchFamily="34" charset="0"/>
              </a:rPr>
              <a:t>Foreningen til fremme af Praksislæring</a:t>
            </a:r>
            <a:endParaRPr kumimoji="0" lang="da-DK" sz="1000" b="1" u="none" strike="noStrike" kern="1200" cap="none" normalizeH="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a:p>
            <a:pPr marR="0" lvl="0" algn="ctr" defTabSz="457200" rtl="0" eaLnBrk="1" fontAlgn="auto" latinLnBrk="0" hangingPunct="1">
              <a:lnSpc>
                <a:spcPct val="150000"/>
              </a:lnSpc>
              <a:spcBef>
                <a:spcPts val="0"/>
              </a:spcBef>
              <a:spcAft>
                <a:spcPts val="0"/>
              </a:spcAft>
              <a:buClrTx/>
              <a:buSzTx/>
              <a:tabLst/>
              <a:defRPr/>
            </a:pPr>
            <a:endParaRPr kumimoji="0" lang="da-DK" sz="1000" b="1" u="none" strike="noStrike" kern="1200" cap="none" normalizeH="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descr="A black background with white text&#10;&#10;Description automatically generated">
            <a:extLst>
              <a:ext uri="{FF2B5EF4-FFF2-40B4-BE49-F238E27FC236}">
                <a16:creationId xmlns:a16="http://schemas.microsoft.com/office/drawing/2014/main" id="{0FFD57D0-F14C-83F6-D9F5-C35C639B3E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1339" y="2761638"/>
            <a:ext cx="3282620" cy="904867"/>
          </a:xfrm>
          <a:prstGeom prst="rect">
            <a:avLst/>
          </a:prstGeom>
        </p:spPr>
      </p:pic>
    </p:spTree>
    <p:extLst>
      <p:ext uri="{BB962C8B-B14F-4D97-AF65-F5344CB8AC3E}">
        <p14:creationId xmlns:p14="http://schemas.microsoft.com/office/powerpoint/2010/main" val="21392050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69A568-5351-4DF8-CBDC-B530367A9213}"/>
              </a:ext>
            </a:extLst>
          </p:cNvPr>
          <p:cNvPicPr>
            <a:picLocks noChangeAspect="1"/>
          </p:cNvPicPr>
          <p:nvPr/>
        </p:nvPicPr>
        <p:blipFill>
          <a:blip r:embed="rId3"/>
          <a:stretch>
            <a:fillRect/>
          </a:stretch>
        </p:blipFill>
        <p:spPr>
          <a:xfrm>
            <a:off x="6708198" y="1487599"/>
            <a:ext cx="4744539" cy="4264079"/>
          </a:xfrm>
          <a:prstGeom prst="rect">
            <a:avLst/>
          </a:prstGeom>
        </p:spPr>
      </p:pic>
      <p:sp>
        <p:nvSpPr>
          <p:cNvPr id="16" name="Tekstfelt 15">
            <a:extLst>
              <a:ext uri="{FF2B5EF4-FFF2-40B4-BE49-F238E27FC236}">
                <a16:creationId xmlns:a16="http://schemas.microsoft.com/office/drawing/2014/main" id="{FCA1D86B-DF93-423F-813C-F52BE6D53453}"/>
              </a:ext>
            </a:extLst>
          </p:cNvPr>
          <p:cNvSpPr txBox="1"/>
          <p:nvPr/>
        </p:nvSpPr>
        <p:spPr>
          <a:xfrm>
            <a:off x="6569438" y="5635551"/>
            <a:ext cx="4744539" cy="646331"/>
          </a:xfrm>
          <a:prstGeom prst="rect">
            <a:avLst/>
          </a:prstGeom>
          <a:noFill/>
        </p:spPr>
        <p:txBody>
          <a:bodyPr wrap="square" rtlCol="0">
            <a:spAutoFit/>
          </a:bodyPr>
          <a:lstStyle/>
          <a:p>
            <a:r>
              <a:rPr lang="da-DK" sz="1200" b="1"/>
              <a:t>Byggepladstid i procent. Produktionen i den danske byggebranche.</a:t>
            </a:r>
            <a:endParaRPr lang="da-DK" sz="1200"/>
          </a:p>
          <a:p>
            <a:r>
              <a:rPr lang="da-DK" sz="1200"/>
              <a:t>Kilde: ”Produktivitet i renovering - #spildtid: </a:t>
            </a:r>
            <a:r>
              <a:rPr lang="da-DK" sz="1200" err="1"/>
              <a:t>ReVALUE</a:t>
            </a:r>
            <a:r>
              <a:rPr lang="da-DK" sz="1200"/>
              <a:t>”, 2018 – rapport udarbejdet af Institut for Ingeniørvidenskab, Aarhus Universitet​.</a:t>
            </a:r>
          </a:p>
        </p:txBody>
      </p:sp>
      <p:sp>
        <p:nvSpPr>
          <p:cNvPr id="6" name="Tekstfelt 1">
            <a:extLst>
              <a:ext uri="{FF2B5EF4-FFF2-40B4-BE49-F238E27FC236}">
                <a16:creationId xmlns:a16="http://schemas.microsoft.com/office/drawing/2014/main" id="{702B7E66-5438-FD83-0BDE-B6322468D1BA}"/>
              </a:ext>
            </a:extLst>
          </p:cNvPr>
          <p:cNvSpPr txBox="1"/>
          <p:nvPr/>
        </p:nvSpPr>
        <p:spPr>
          <a:xfrm>
            <a:off x="504001" y="1969833"/>
            <a:ext cx="4905948" cy="3453702"/>
          </a:xfrm>
          <a:prstGeom prst="rect">
            <a:avLst/>
          </a:prstGeom>
          <a:noFill/>
        </p:spPr>
        <p:txBody>
          <a:bodyPr wrap="square" rtlCol="0">
            <a:spAutoFit/>
          </a:bodyPr>
          <a:lstStyle/>
          <a:p>
            <a:pPr marL="342900" indent="-342900">
              <a:lnSpc>
                <a:spcPts val="2200"/>
              </a:lnSpc>
              <a:buFont typeface="Arial" panose="020B0604020202020204" pitchFamily="34" charset="0"/>
              <a:buChar char="•"/>
            </a:pPr>
            <a:r>
              <a:rPr lang="da-DK" sz="1400">
                <a:latin typeface="Open Sans" panose="020B0606030504020204" pitchFamily="34" charset="0"/>
                <a:ea typeface="Open Sans" panose="020B0606030504020204" pitchFamily="34" charset="0"/>
                <a:cs typeface="Open Sans" panose="020B0606030504020204" pitchFamily="34" charset="0"/>
              </a:rPr>
              <a:t>Byggeri er en kompleks proces med mange faldgruber.</a:t>
            </a:r>
          </a:p>
          <a:p>
            <a:pPr marL="342900" indent="-342900">
              <a:lnSpc>
                <a:spcPts val="2200"/>
              </a:lnSpc>
              <a:buFont typeface="Arial" panose="020B0604020202020204" pitchFamily="34" charset="0"/>
              <a:buChar char="•"/>
            </a:pPr>
            <a:endParaRPr lang="da-DK" sz="1400">
              <a:latin typeface="Open Sans" panose="020B0606030504020204" pitchFamily="34" charset="0"/>
              <a:ea typeface="Open Sans" panose="020B0606030504020204" pitchFamily="34" charset="0"/>
              <a:cs typeface="Open Sans" panose="020B0606030504020204" pitchFamily="34" charset="0"/>
            </a:endParaRPr>
          </a:p>
          <a:p>
            <a:pPr marL="342900" indent="-342900">
              <a:lnSpc>
                <a:spcPts val="2200"/>
              </a:lnSpc>
              <a:buFont typeface="Arial" panose="020B0604020202020204" pitchFamily="34" charset="0"/>
              <a:buChar char="•"/>
            </a:pPr>
            <a:r>
              <a:rPr lang="da-DK" sz="1400">
                <a:latin typeface="Open Sans" panose="020B0606030504020204" pitchFamily="34" charset="0"/>
                <a:ea typeface="Open Sans" panose="020B0606030504020204" pitchFamily="34" charset="0"/>
                <a:cs typeface="Open Sans" panose="020B0606030504020204" pitchFamily="34" charset="0"/>
              </a:rPr>
              <a:t>Kommunikation og tværfagligt samarbejde</a:t>
            </a:r>
            <a:br>
              <a:rPr lang="da-DK" sz="1400">
                <a:latin typeface="Open Sans" panose="020B0606030504020204" pitchFamily="34" charset="0"/>
                <a:ea typeface="Open Sans" panose="020B0606030504020204" pitchFamily="34" charset="0"/>
                <a:cs typeface="Open Sans" panose="020B0606030504020204" pitchFamily="34" charset="0"/>
              </a:rPr>
            </a:br>
            <a:r>
              <a:rPr lang="da-DK" sz="1400">
                <a:latin typeface="Open Sans" panose="020B0606030504020204" pitchFamily="34" charset="0"/>
                <a:ea typeface="Open Sans" panose="020B0606030504020204" pitchFamily="34" charset="0"/>
                <a:cs typeface="Open Sans" panose="020B0606030504020204" pitchFamily="34" charset="0"/>
              </a:rPr>
              <a:t>er en udfordring i mange byggeprojekter.</a:t>
            </a:r>
            <a:br>
              <a:rPr lang="da-DK" sz="1400">
                <a:latin typeface="Open Sans" panose="020B0606030504020204" pitchFamily="34" charset="0"/>
                <a:ea typeface="Open Sans" panose="020B0606030504020204" pitchFamily="34" charset="0"/>
                <a:cs typeface="Open Sans" panose="020B0606030504020204" pitchFamily="34" charset="0"/>
              </a:rPr>
            </a:br>
            <a:endParaRPr lang="da-DK" sz="1400">
              <a:latin typeface="Open Sans" panose="020B0606030504020204" pitchFamily="34" charset="0"/>
              <a:ea typeface="Open Sans" panose="020B0606030504020204" pitchFamily="34" charset="0"/>
              <a:cs typeface="Open Sans" panose="020B0606030504020204" pitchFamily="34" charset="0"/>
            </a:endParaRPr>
          </a:p>
          <a:p>
            <a:pPr marL="342900" indent="-342900">
              <a:lnSpc>
                <a:spcPts val="2200"/>
              </a:lnSpc>
              <a:buFont typeface="Arial" panose="020B0604020202020204" pitchFamily="34" charset="0"/>
              <a:buChar char="•"/>
            </a:pPr>
            <a:r>
              <a:rPr lang="da-DK" sz="1400">
                <a:latin typeface="Open Sans" panose="020B0606030504020204" pitchFamily="34" charset="0"/>
                <a:ea typeface="Open Sans" panose="020B0606030504020204" pitchFamily="34" charset="0"/>
                <a:cs typeface="Open Sans" panose="020B0606030504020204" pitchFamily="34" charset="0"/>
              </a:rPr>
              <a:t>Bæredygtigt byggeri er fremtidens byggeri.</a:t>
            </a:r>
            <a:br>
              <a:rPr lang="da-DK" sz="1400">
                <a:latin typeface="Open Sans" panose="020B0606030504020204" pitchFamily="34" charset="0"/>
                <a:ea typeface="Open Sans" panose="020B0606030504020204" pitchFamily="34" charset="0"/>
                <a:cs typeface="Open Sans" panose="020B0606030504020204" pitchFamily="34" charset="0"/>
              </a:rPr>
            </a:br>
            <a:r>
              <a:rPr lang="da-DK" sz="1400">
                <a:latin typeface="Open Sans" panose="020B0606030504020204" pitchFamily="34" charset="0"/>
                <a:ea typeface="Open Sans" panose="020B0606030504020204" pitchFamily="34" charset="0"/>
                <a:cs typeface="Open Sans" panose="020B0606030504020204" pitchFamily="34" charset="0"/>
              </a:rPr>
              <a:t>Der vil fremover blive stillet større krav til</a:t>
            </a:r>
            <a:br>
              <a:rPr lang="da-DK" sz="1400">
                <a:latin typeface="Open Sans" panose="020B0606030504020204" pitchFamily="34" charset="0"/>
                <a:ea typeface="Open Sans" panose="020B0606030504020204" pitchFamily="34" charset="0"/>
                <a:cs typeface="Open Sans" panose="020B0606030504020204" pitchFamily="34" charset="0"/>
              </a:rPr>
            </a:br>
            <a:r>
              <a:rPr lang="da-DK" sz="1400">
                <a:latin typeface="Open Sans" panose="020B0606030504020204" pitchFamily="34" charset="0"/>
                <a:ea typeface="Open Sans" panose="020B0606030504020204" pitchFamily="34" charset="0"/>
                <a:cs typeface="Open Sans" panose="020B0606030504020204" pitchFamily="34" charset="0"/>
              </a:rPr>
              <a:t>vores forbrug og spild.</a:t>
            </a:r>
            <a:br>
              <a:rPr lang="da-DK" sz="1400">
                <a:latin typeface="Open Sans" panose="020B0606030504020204" pitchFamily="34" charset="0"/>
                <a:ea typeface="Open Sans" panose="020B0606030504020204" pitchFamily="34" charset="0"/>
                <a:cs typeface="Open Sans" panose="020B0606030504020204" pitchFamily="34" charset="0"/>
              </a:rPr>
            </a:br>
            <a:endParaRPr lang="da-DK" sz="1400">
              <a:latin typeface="Open Sans" panose="020B0606030504020204" pitchFamily="34" charset="0"/>
              <a:ea typeface="Open Sans" panose="020B0606030504020204" pitchFamily="34" charset="0"/>
              <a:cs typeface="Open Sans" panose="020B0606030504020204" pitchFamily="34" charset="0"/>
            </a:endParaRPr>
          </a:p>
          <a:p>
            <a:pPr marL="342900" indent="-342900">
              <a:lnSpc>
                <a:spcPts val="2200"/>
              </a:lnSpc>
              <a:buFont typeface="Arial" panose="020B0604020202020204" pitchFamily="34" charset="0"/>
              <a:buChar char="•"/>
            </a:pPr>
            <a:r>
              <a:rPr lang="da-DK" sz="1400">
                <a:latin typeface="Open Sans" panose="020B0606030504020204" pitchFamily="34" charset="0"/>
                <a:ea typeface="Open Sans" panose="020B0606030504020204" pitchFamily="34" charset="0"/>
                <a:cs typeface="Open Sans" panose="020B0606030504020204" pitchFamily="34" charset="0"/>
              </a:rPr>
              <a:t>Ingen faggrupper bygger huse alene. </a:t>
            </a:r>
            <a:br>
              <a:rPr lang="da-DK" sz="1400">
                <a:latin typeface="Open Sans" panose="020B0606030504020204" pitchFamily="34" charset="0"/>
                <a:ea typeface="Open Sans" panose="020B0606030504020204" pitchFamily="34" charset="0"/>
                <a:cs typeface="Open Sans" panose="020B0606030504020204" pitchFamily="34" charset="0"/>
              </a:rPr>
            </a:br>
            <a:r>
              <a:rPr lang="da-DK" sz="1400">
                <a:latin typeface="Open Sans" panose="020B0606030504020204" pitchFamily="34" charset="0"/>
                <a:ea typeface="Open Sans" panose="020B0606030504020204" pitchFamily="34" charset="0"/>
                <a:cs typeface="Open Sans" panose="020B0606030504020204" pitchFamily="34" charset="0"/>
              </a:rPr>
              <a:t>Man er en del af en helhed.</a:t>
            </a:r>
          </a:p>
        </p:txBody>
      </p:sp>
      <p:sp>
        <p:nvSpPr>
          <p:cNvPr id="7" name="Titel 1">
            <a:extLst>
              <a:ext uri="{FF2B5EF4-FFF2-40B4-BE49-F238E27FC236}">
                <a16:creationId xmlns:a16="http://schemas.microsoft.com/office/drawing/2014/main" id="{2470D4B5-1E74-0C61-0C3B-A47C0CA2B5B4}"/>
              </a:ext>
            </a:extLst>
          </p:cNvPr>
          <p:cNvSpPr txBox="1">
            <a:spLocks/>
          </p:cNvSpPr>
          <p:nvPr/>
        </p:nvSpPr>
        <p:spPr>
          <a:xfrm>
            <a:off x="522000" y="1188000"/>
            <a:ext cx="7007306" cy="47440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1900">
                <a:solidFill>
                  <a:srgbClr val="272626"/>
                </a:solidFill>
                <a:latin typeface="Open Sans Light" panose="020B0306030504020204" pitchFamily="34" charset="0"/>
                <a:ea typeface="Open Sans Light" panose="020B0306030504020204" pitchFamily="34" charset="0"/>
                <a:cs typeface="Open Sans Light" panose="020B0306030504020204" pitchFamily="34" charset="0"/>
              </a:rPr>
              <a:t>Byggeri nu og i fremtiden</a:t>
            </a:r>
          </a:p>
        </p:txBody>
      </p:sp>
      <p:sp>
        <p:nvSpPr>
          <p:cNvPr id="3" name="Tekstfelt 1">
            <a:extLst>
              <a:ext uri="{FF2B5EF4-FFF2-40B4-BE49-F238E27FC236}">
                <a16:creationId xmlns:a16="http://schemas.microsoft.com/office/drawing/2014/main" id="{093CC826-CADF-8D74-7CC2-5E82EE063CAB}"/>
              </a:ext>
            </a:extLst>
          </p:cNvPr>
          <p:cNvSpPr txBox="1"/>
          <p:nvPr/>
        </p:nvSpPr>
        <p:spPr>
          <a:xfrm>
            <a:off x="10063321" y="2085655"/>
            <a:ext cx="1624679" cy="307777"/>
          </a:xfrm>
          <a:prstGeom prst="rect">
            <a:avLst/>
          </a:prstGeom>
          <a:noFill/>
        </p:spPr>
        <p:txBody>
          <a:bodyPr wrap="square" rtlCol="0">
            <a:spAutoFit/>
          </a:bodyPr>
          <a:lstStyle/>
          <a:p>
            <a:r>
              <a:rPr lang="da-DK" sz="1400" b="1">
                <a:solidFill>
                  <a:schemeClr val="bg2">
                    <a:lumMod val="25000"/>
                  </a:schemeClr>
                </a:solidFill>
                <a:latin typeface="Open Sans Extrabold" panose="020B0606030504020204" pitchFamily="34" charset="0"/>
                <a:ea typeface="Open Sans Extrabold" panose="020B0606030504020204" pitchFamily="34" charset="0"/>
                <a:cs typeface="Open Sans Extrabold" panose="020B0606030504020204" pitchFamily="34" charset="0"/>
              </a:rPr>
              <a:t>19%  </a:t>
            </a:r>
            <a:r>
              <a:rPr lang="da-DK" sz="14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Klargøring</a:t>
            </a:r>
          </a:p>
        </p:txBody>
      </p:sp>
      <p:sp>
        <p:nvSpPr>
          <p:cNvPr id="4" name="Tekstfelt 1">
            <a:extLst>
              <a:ext uri="{FF2B5EF4-FFF2-40B4-BE49-F238E27FC236}">
                <a16:creationId xmlns:a16="http://schemas.microsoft.com/office/drawing/2014/main" id="{3D9C8EE5-8BE5-2FAF-BB19-572770DB3DB4}"/>
              </a:ext>
            </a:extLst>
          </p:cNvPr>
          <p:cNvSpPr txBox="1"/>
          <p:nvPr/>
        </p:nvSpPr>
        <p:spPr>
          <a:xfrm>
            <a:off x="10468461" y="3159658"/>
            <a:ext cx="1624679" cy="381066"/>
          </a:xfrm>
          <a:prstGeom prst="rect">
            <a:avLst/>
          </a:prstGeom>
          <a:noFill/>
        </p:spPr>
        <p:txBody>
          <a:bodyPr wrap="square" rtlCol="0">
            <a:spAutoFit/>
          </a:bodyPr>
          <a:lstStyle/>
          <a:p>
            <a:pPr>
              <a:lnSpc>
                <a:spcPct val="150000"/>
              </a:lnSpc>
            </a:pPr>
            <a:r>
              <a:rPr lang="da-DK" sz="1400" b="1">
                <a:solidFill>
                  <a:schemeClr val="tx1">
                    <a:lumMod val="95000"/>
                    <a:lumOff val="5000"/>
                  </a:schemeClr>
                </a:solidFill>
                <a:latin typeface="Open Sans Extrabold" panose="020B0606030504020204" pitchFamily="34" charset="0"/>
                <a:ea typeface="Open Sans Extrabold" panose="020B0606030504020204" pitchFamily="34" charset="0"/>
                <a:cs typeface="Open Sans Extrabold" panose="020B0606030504020204" pitchFamily="34" charset="0"/>
              </a:rPr>
              <a:t>7% </a:t>
            </a:r>
            <a:r>
              <a:rPr lang="da-DK" sz="14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Samtale</a:t>
            </a:r>
          </a:p>
        </p:txBody>
      </p:sp>
      <p:sp>
        <p:nvSpPr>
          <p:cNvPr id="12" name="Tekstfelt 1">
            <a:extLst>
              <a:ext uri="{FF2B5EF4-FFF2-40B4-BE49-F238E27FC236}">
                <a16:creationId xmlns:a16="http://schemas.microsoft.com/office/drawing/2014/main" id="{F407B926-F318-D690-ED85-1C773B9621B2}"/>
              </a:ext>
            </a:extLst>
          </p:cNvPr>
          <p:cNvSpPr txBox="1"/>
          <p:nvPr/>
        </p:nvSpPr>
        <p:spPr>
          <a:xfrm>
            <a:off x="10076458" y="4557230"/>
            <a:ext cx="1624679" cy="381066"/>
          </a:xfrm>
          <a:prstGeom prst="rect">
            <a:avLst/>
          </a:prstGeom>
          <a:noFill/>
        </p:spPr>
        <p:txBody>
          <a:bodyPr wrap="square" rtlCol="0">
            <a:spAutoFit/>
          </a:bodyPr>
          <a:lstStyle/>
          <a:p>
            <a:pPr>
              <a:lnSpc>
                <a:spcPct val="150000"/>
              </a:lnSpc>
            </a:pPr>
            <a:r>
              <a:rPr lang="da-DK" sz="1400" b="1">
                <a:solidFill>
                  <a:schemeClr val="tx1">
                    <a:lumMod val="95000"/>
                    <a:lumOff val="5000"/>
                  </a:schemeClr>
                </a:solidFill>
                <a:latin typeface="Open Sans Extrabold" panose="020B0606030504020204" pitchFamily="34" charset="0"/>
                <a:ea typeface="Open Sans Extrabold" panose="020B0606030504020204" pitchFamily="34" charset="0"/>
                <a:cs typeface="Open Sans Extrabold" panose="020B0606030504020204" pitchFamily="34" charset="0"/>
              </a:rPr>
              <a:t>30% </a:t>
            </a:r>
            <a:r>
              <a:rPr lang="da-DK" sz="14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Produktion</a:t>
            </a:r>
          </a:p>
        </p:txBody>
      </p:sp>
      <p:sp>
        <p:nvSpPr>
          <p:cNvPr id="13" name="Tekstfelt 1">
            <a:extLst>
              <a:ext uri="{FF2B5EF4-FFF2-40B4-BE49-F238E27FC236}">
                <a16:creationId xmlns:a16="http://schemas.microsoft.com/office/drawing/2014/main" id="{C70F0DCD-C8C5-7606-7FC5-3D500A58F613}"/>
              </a:ext>
            </a:extLst>
          </p:cNvPr>
          <p:cNvSpPr txBox="1"/>
          <p:nvPr/>
        </p:nvSpPr>
        <p:spPr>
          <a:xfrm>
            <a:off x="6761865" y="4577414"/>
            <a:ext cx="1624679" cy="381066"/>
          </a:xfrm>
          <a:prstGeom prst="rect">
            <a:avLst/>
          </a:prstGeom>
          <a:noFill/>
        </p:spPr>
        <p:txBody>
          <a:bodyPr wrap="square" rtlCol="0">
            <a:spAutoFit/>
          </a:bodyPr>
          <a:lstStyle/>
          <a:p>
            <a:pPr>
              <a:lnSpc>
                <a:spcPct val="150000"/>
              </a:lnSpc>
            </a:pPr>
            <a:r>
              <a:rPr lang="da-DK" sz="1400" b="1">
                <a:solidFill>
                  <a:schemeClr val="tx1">
                    <a:lumMod val="95000"/>
                    <a:lumOff val="5000"/>
                  </a:schemeClr>
                </a:solidFill>
                <a:latin typeface="Open Sans Extrabold" panose="020B0606030504020204" pitchFamily="34" charset="0"/>
                <a:ea typeface="Open Sans Extrabold" panose="020B0606030504020204" pitchFamily="34" charset="0"/>
                <a:cs typeface="Open Sans Extrabold" panose="020B0606030504020204" pitchFamily="34" charset="0"/>
              </a:rPr>
              <a:t>12% </a:t>
            </a:r>
            <a:r>
              <a:rPr lang="da-DK" sz="14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Borte</a:t>
            </a:r>
          </a:p>
        </p:txBody>
      </p:sp>
      <p:sp>
        <p:nvSpPr>
          <p:cNvPr id="14" name="Tekstfelt 1">
            <a:extLst>
              <a:ext uri="{FF2B5EF4-FFF2-40B4-BE49-F238E27FC236}">
                <a16:creationId xmlns:a16="http://schemas.microsoft.com/office/drawing/2014/main" id="{81FD4281-1B93-D478-162B-49342095C42D}"/>
              </a:ext>
            </a:extLst>
          </p:cNvPr>
          <p:cNvSpPr txBox="1"/>
          <p:nvPr/>
        </p:nvSpPr>
        <p:spPr>
          <a:xfrm>
            <a:off x="6245060" y="3137022"/>
            <a:ext cx="1624679" cy="381066"/>
          </a:xfrm>
          <a:prstGeom prst="rect">
            <a:avLst/>
          </a:prstGeom>
          <a:noFill/>
        </p:spPr>
        <p:txBody>
          <a:bodyPr wrap="square" rtlCol="0">
            <a:spAutoFit/>
          </a:bodyPr>
          <a:lstStyle/>
          <a:p>
            <a:pPr>
              <a:lnSpc>
                <a:spcPct val="150000"/>
              </a:lnSpc>
            </a:pPr>
            <a:r>
              <a:rPr lang="da-DK" sz="1400" b="1">
                <a:solidFill>
                  <a:schemeClr val="tx1">
                    <a:lumMod val="95000"/>
                    <a:lumOff val="5000"/>
                  </a:schemeClr>
                </a:solidFill>
                <a:latin typeface="Open Sans Extrabold" panose="020B0606030504020204" pitchFamily="34" charset="0"/>
                <a:ea typeface="Open Sans Extrabold" panose="020B0606030504020204" pitchFamily="34" charset="0"/>
                <a:cs typeface="Open Sans Extrabold" panose="020B0606030504020204" pitchFamily="34" charset="0"/>
              </a:rPr>
              <a:t>21% </a:t>
            </a:r>
            <a:r>
              <a:rPr lang="da-DK" sz="14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Vente</a:t>
            </a:r>
          </a:p>
        </p:txBody>
      </p:sp>
      <p:sp>
        <p:nvSpPr>
          <p:cNvPr id="15" name="Tekstfelt 1">
            <a:extLst>
              <a:ext uri="{FF2B5EF4-FFF2-40B4-BE49-F238E27FC236}">
                <a16:creationId xmlns:a16="http://schemas.microsoft.com/office/drawing/2014/main" id="{9356BA07-3E4B-FFDE-F620-0B4B7859309E}"/>
              </a:ext>
            </a:extLst>
          </p:cNvPr>
          <p:cNvSpPr txBox="1"/>
          <p:nvPr/>
        </p:nvSpPr>
        <p:spPr>
          <a:xfrm>
            <a:off x="7170990" y="1932950"/>
            <a:ext cx="926624" cy="381066"/>
          </a:xfrm>
          <a:prstGeom prst="rect">
            <a:avLst/>
          </a:prstGeom>
          <a:noFill/>
        </p:spPr>
        <p:txBody>
          <a:bodyPr wrap="square" rtlCol="0">
            <a:spAutoFit/>
          </a:bodyPr>
          <a:lstStyle/>
          <a:p>
            <a:pPr>
              <a:lnSpc>
                <a:spcPct val="150000"/>
              </a:lnSpc>
            </a:pPr>
            <a:r>
              <a:rPr lang="da-DK" sz="1400" b="1">
                <a:solidFill>
                  <a:schemeClr val="tx1">
                    <a:lumMod val="95000"/>
                    <a:lumOff val="5000"/>
                  </a:schemeClr>
                </a:solidFill>
                <a:latin typeface="Open Sans Extrabold" panose="020B0606030504020204" pitchFamily="34" charset="0"/>
                <a:ea typeface="Open Sans Extrabold" panose="020B0606030504020204" pitchFamily="34" charset="0"/>
                <a:cs typeface="Open Sans Extrabold" panose="020B0606030504020204" pitchFamily="34" charset="0"/>
              </a:rPr>
              <a:t>6% </a:t>
            </a:r>
            <a:r>
              <a:rPr lang="da-DK" sz="14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Gå</a:t>
            </a:r>
          </a:p>
        </p:txBody>
      </p:sp>
      <p:sp>
        <p:nvSpPr>
          <p:cNvPr id="17" name="Tekstfelt 1">
            <a:extLst>
              <a:ext uri="{FF2B5EF4-FFF2-40B4-BE49-F238E27FC236}">
                <a16:creationId xmlns:a16="http://schemas.microsoft.com/office/drawing/2014/main" id="{63F50932-9DC4-F2F2-D127-1B6F24B169FC}"/>
              </a:ext>
            </a:extLst>
          </p:cNvPr>
          <p:cNvSpPr txBox="1"/>
          <p:nvPr/>
        </p:nvSpPr>
        <p:spPr>
          <a:xfrm>
            <a:off x="8386544" y="1549680"/>
            <a:ext cx="1624679" cy="381066"/>
          </a:xfrm>
          <a:prstGeom prst="rect">
            <a:avLst/>
          </a:prstGeom>
          <a:noFill/>
        </p:spPr>
        <p:txBody>
          <a:bodyPr wrap="square" rtlCol="0">
            <a:spAutoFit/>
          </a:bodyPr>
          <a:lstStyle/>
          <a:p>
            <a:pPr>
              <a:lnSpc>
                <a:spcPct val="150000"/>
              </a:lnSpc>
            </a:pPr>
            <a:r>
              <a:rPr lang="da-DK" sz="1400" b="1">
                <a:solidFill>
                  <a:schemeClr val="tx1">
                    <a:lumMod val="95000"/>
                    <a:lumOff val="5000"/>
                  </a:schemeClr>
                </a:solidFill>
                <a:latin typeface="Open Sans Extrabold" panose="020B0606030504020204" pitchFamily="34" charset="0"/>
                <a:ea typeface="Open Sans Extrabold" panose="020B0606030504020204" pitchFamily="34" charset="0"/>
                <a:cs typeface="Open Sans Extrabold" panose="020B0606030504020204" pitchFamily="34" charset="0"/>
              </a:rPr>
              <a:t>5% </a:t>
            </a:r>
            <a:r>
              <a:rPr lang="da-DK" sz="14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Transport</a:t>
            </a:r>
          </a:p>
        </p:txBody>
      </p:sp>
      <p:sp>
        <p:nvSpPr>
          <p:cNvPr id="10" name="Titel 1">
            <a:extLst>
              <a:ext uri="{FF2B5EF4-FFF2-40B4-BE49-F238E27FC236}">
                <a16:creationId xmlns:a16="http://schemas.microsoft.com/office/drawing/2014/main" id="{C49AD952-212A-108F-A711-DFE3B40A2C90}"/>
              </a:ext>
            </a:extLst>
          </p:cNvPr>
          <p:cNvSpPr txBox="1">
            <a:spLocks/>
          </p:cNvSpPr>
          <p:nvPr/>
        </p:nvSpPr>
        <p:spPr>
          <a:xfrm>
            <a:off x="503999" y="576000"/>
            <a:ext cx="10849799" cy="605882"/>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600" b="1">
                <a:solidFill>
                  <a:srgbClr val="272626"/>
                </a:solidFill>
                <a:latin typeface="Open Sans" panose="020B0606030504020204" pitchFamily="34" charset="0"/>
                <a:ea typeface="Open Sans" panose="020B0606030504020204" pitchFamily="34" charset="0"/>
                <a:cs typeface="Open Sans" panose="020B0606030504020204" pitchFamily="34" charset="0"/>
              </a:rPr>
              <a:t>Hvorfor Kort &amp; Godt?</a:t>
            </a:r>
          </a:p>
        </p:txBody>
      </p:sp>
      <p:sp>
        <p:nvSpPr>
          <p:cNvPr id="11" name="Titel 1">
            <a:extLst>
              <a:ext uri="{FF2B5EF4-FFF2-40B4-BE49-F238E27FC236}">
                <a16:creationId xmlns:a16="http://schemas.microsoft.com/office/drawing/2014/main" id="{599BB4B3-2B86-42A4-C066-67980C31045F}"/>
              </a:ext>
            </a:extLst>
          </p:cNvPr>
          <p:cNvSpPr txBox="1">
            <a:spLocks/>
          </p:cNvSpPr>
          <p:nvPr/>
        </p:nvSpPr>
        <p:spPr>
          <a:xfrm>
            <a:off x="6273265" y="5226823"/>
            <a:ext cx="2217389" cy="326737"/>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da-DK" sz="1100" b="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D4429A75-820D-8B8B-D4D2-1842EE0524F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512000" y="6480000"/>
            <a:ext cx="1375718" cy="180000"/>
          </a:xfrm>
          <a:prstGeom prst="rect">
            <a:avLst/>
          </a:prstGeom>
        </p:spPr>
      </p:pic>
    </p:spTree>
    <p:extLst>
      <p:ext uri="{BB962C8B-B14F-4D97-AF65-F5344CB8AC3E}">
        <p14:creationId xmlns:p14="http://schemas.microsoft.com/office/powerpoint/2010/main" val="25327011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18078E-728B-887F-BD73-B6BEB03A8B1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03999" y="1181882"/>
            <a:ext cx="8645966" cy="5531953"/>
          </a:xfrm>
          <a:prstGeom prst="rect">
            <a:avLst/>
          </a:prstGeom>
        </p:spPr>
      </p:pic>
      <p:sp>
        <p:nvSpPr>
          <p:cNvPr id="3" name="Titel 1">
            <a:extLst>
              <a:ext uri="{FF2B5EF4-FFF2-40B4-BE49-F238E27FC236}">
                <a16:creationId xmlns:a16="http://schemas.microsoft.com/office/drawing/2014/main" id="{72D46CDF-E315-262D-38C1-1AEA40AAD8AC}"/>
              </a:ext>
            </a:extLst>
          </p:cNvPr>
          <p:cNvSpPr txBox="1">
            <a:spLocks/>
          </p:cNvSpPr>
          <p:nvPr/>
        </p:nvSpPr>
        <p:spPr>
          <a:xfrm>
            <a:off x="503999" y="576000"/>
            <a:ext cx="10849799" cy="605882"/>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600" b="1" dirty="0">
                <a:solidFill>
                  <a:srgbClr val="272626"/>
                </a:solidFill>
                <a:latin typeface="Open Sans" panose="020B0606030504020204" pitchFamily="34" charset="0"/>
                <a:ea typeface="Open Sans" panose="020B0606030504020204" pitchFamily="34" charset="0"/>
                <a:cs typeface="Open Sans" panose="020B0606030504020204" pitchFamily="34" charset="0"/>
              </a:rPr>
              <a:t>Hvad ligger bag Kort &amp; Godt-metoden?</a:t>
            </a:r>
          </a:p>
        </p:txBody>
      </p:sp>
      <p:pic>
        <p:nvPicPr>
          <p:cNvPr id="4" name="Picture 3">
            <a:extLst>
              <a:ext uri="{FF2B5EF4-FFF2-40B4-BE49-F238E27FC236}">
                <a16:creationId xmlns:a16="http://schemas.microsoft.com/office/drawing/2014/main" id="{9FCF42AB-0169-01C9-1D80-5A90FE80FBB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512000" y="6480000"/>
            <a:ext cx="1375718" cy="180000"/>
          </a:xfrm>
          <a:prstGeom prst="rect">
            <a:avLst/>
          </a:prstGeom>
        </p:spPr>
      </p:pic>
    </p:spTree>
    <p:extLst>
      <p:ext uri="{BB962C8B-B14F-4D97-AF65-F5344CB8AC3E}">
        <p14:creationId xmlns:p14="http://schemas.microsoft.com/office/powerpoint/2010/main" val="36807604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376BAF-DC61-3D55-81A4-0746341AA50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512000" y="6480000"/>
            <a:ext cx="1375718" cy="180000"/>
          </a:xfrm>
          <a:prstGeom prst="rect">
            <a:avLst/>
          </a:prstGeom>
        </p:spPr>
      </p:pic>
      <p:pic>
        <p:nvPicPr>
          <p:cNvPr id="7" name="Picture 6">
            <a:extLst>
              <a:ext uri="{FF2B5EF4-FFF2-40B4-BE49-F238E27FC236}">
                <a16:creationId xmlns:a16="http://schemas.microsoft.com/office/drawing/2014/main" id="{C27CCDFF-8633-A889-2535-40D2A124365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726631" y="768170"/>
            <a:ext cx="7887659" cy="6089830"/>
          </a:xfrm>
          <a:prstGeom prst="rect">
            <a:avLst/>
          </a:prstGeom>
        </p:spPr>
      </p:pic>
      <p:sp>
        <p:nvSpPr>
          <p:cNvPr id="6" name="Titel 1">
            <a:extLst>
              <a:ext uri="{FF2B5EF4-FFF2-40B4-BE49-F238E27FC236}">
                <a16:creationId xmlns:a16="http://schemas.microsoft.com/office/drawing/2014/main" id="{20D6CE81-798F-EE6B-54BB-149513AF9B98}"/>
              </a:ext>
            </a:extLst>
          </p:cNvPr>
          <p:cNvSpPr txBox="1">
            <a:spLocks/>
          </p:cNvSpPr>
          <p:nvPr/>
        </p:nvSpPr>
        <p:spPr>
          <a:xfrm>
            <a:off x="504000" y="576000"/>
            <a:ext cx="7007306" cy="605882"/>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600" b="1">
                <a:solidFill>
                  <a:srgbClr val="272626"/>
                </a:solidFill>
                <a:latin typeface="Open Sans" panose="020B0606030504020204" pitchFamily="34" charset="0"/>
                <a:ea typeface="Open Sans" panose="020B0606030504020204" pitchFamily="34" charset="0"/>
                <a:cs typeface="Open Sans" panose="020B0606030504020204" pitchFamily="34" charset="0"/>
              </a:rPr>
              <a:t>De 7 strømme</a:t>
            </a:r>
          </a:p>
        </p:txBody>
      </p:sp>
    </p:spTree>
    <p:extLst>
      <p:ext uri="{BB962C8B-B14F-4D97-AF65-F5344CB8AC3E}">
        <p14:creationId xmlns:p14="http://schemas.microsoft.com/office/powerpoint/2010/main" val="13805345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indhold 4">
            <a:extLst>
              <a:ext uri="{FF2B5EF4-FFF2-40B4-BE49-F238E27FC236}">
                <a16:creationId xmlns:a16="http://schemas.microsoft.com/office/drawing/2014/main" id="{9D6442FA-D5A1-432E-A6E8-BA185966AE71}"/>
              </a:ext>
            </a:extLst>
          </p:cNvPr>
          <p:cNvSpPr>
            <a:spLocks noGrp="1"/>
          </p:cNvSpPr>
          <p:nvPr>
            <p:ph sz="half" idx="1"/>
          </p:nvPr>
        </p:nvSpPr>
        <p:spPr>
          <a:xfrm>
            <a:off x="524406" y="1969833"/>
            <a:ext cx="3797337" cy="4120381"/>
          </a:xfrm>
        </p:spPr>
        <p:txBody>
          <a:bodyPr>
            <a:normAutofit fontScale="85000" lnSpcReduction="10000"/>
          </a:bodyPr>
          <a:lstStyle/>
          <a:p>
            <a:pPr marL="0" indent="0">
              <a:lnSpc>
                <a:spcPts val="2200"/>
              </a:lnSpc>
              <a:buNone/>
            </a:pPr>
            <a:r>
              <a:rPr lang="da-DK" sz="1400" dirty="0">
                <a:solidFill>
                  <a:srgbClr val="00B0F0"/>
                </a:solidFill>
                <a:effectLst/>
                <a:latin typeface="Open Sans" panose="020B0606030504020204" pitchFamily="34" charset="0"/>
                <a:ea typeface="Open Sans" panose="020B0606030504020204" pitchFamily="34" charset="0"/>
                <a:cs typeface="Open Sans" panose="020B0606030504020204" pitchFamily="34" charset="0"/>
              </a:rPr>
              <a:t>Formål</a:t>
            </a:r>
          </a:p>
          <a:p>
            <a:pPr>
              <a:lnSpc>
                <a:spcPts val="2200"/>
              </a:lnSpc>
            </a:pPr>
            <a:r>
              <a:rPr lang="da-DK" sz="1400" dirty="0">
                <a:effectLst/>
                <a:latin typeface="Open Sans" panose="020B0606030504020204" pitchFamily="34" charset="0"/>
                <a:ea typeface="Open Sans" panose="020B0606030504020204" pitchFamily="34" charset="0"/>
                <a:cs typeface="Open Sans" panose="020B0606030504020204" pitchFamily="34" charset="0"/>
              </a:rPr>
              <a:t>At stoppe op og tænke sig om før og efter en opgave,</a:t>
            </a:r>
          </a:p>
          <a:p>
            <a:pPr>
              <a:lnSpc>
                <a:spcPts val="2200"/>
              </a:lnSpc>
              <a:spcAft>
                <a:spcPts val="800"/>
              </a:spcAft>
            </a:pPr>
            <a:r>
              <a:rPr lang="da-DK" sz="1400" dirty="0">
                <a:effectLst/>
                <a:latin typeface="Open Sans" panose="020B0606030504020204" pitchFamily="34" charset="0"/>
                <a:ea typeface="Open Sans" panose="020B0606030504020204" pitchFamily="34" charset="0"/>
                <a:cs typeface="Open Sans" panose="020B0606030504020204" pitchFamily="34" charset="0"/>
              </a:rPr>
              <a:t>At være nysgerrig og undersøgende på sin opgave, og hvordan den ”passer ind” i en større helhed,</a:t>
            </a:r>
          </a:p>
          <a:p>
            <a:pPr>
              <a:lnSpc>
                <a:spcPts val="2200"/>
              </a:lnSpc>
              <a:spcAft>
                <a:spcPts val="800"/>
              </a:spcAft>
            </a:pPr>
            <a:r>
              <a:rPr lang="da-DK" sz="1400" dirty="0">
                <a:latin typeface="Open Sans" panose="020B0606030504020204" pitchFamily="34" charset="0"/>
                <a:ea typeface="Open Sans" panose="020B0606030504020204" pitchFamily="34" charset="0"/>
                <a:cs typeface="Open Sans" panose="020B0606030504020204" pitchFamily="34" charset="0"/>
              </a:rPr>
              <a:t>At fremme en kultur af kontinuerlig forbedring,</a:t>
            </a:r>
          </a:p>
          <a:p>
            <a:pPr>
              <a:lnSpc>
                <a:spcPts val="2200"/>
              </a:lnSpc>
              <a:spcAft>
                <a:spcPts val="800"/>
              </a:spcAft>
            </a:pPr>
            <a:r>
              <a:rPr lang="da-DK" sz="1400" dirty="0">
                <a:latin typeface="Open Sans" panose="020B0606030504020204" pitchFamily="34" charset="0"/>
                <a:ea typeface="Open Sans" panose="020B0606030504020204" pitchFamily="34" charset="0"/>
                <a:cs typeface="Open Sans" panose="020B0606030504020204" pitchFamily="34" charset="0"/>
              </a:rPr>
              <a:t>At forbedre tværfagligt </a:t>
            </a:r>
            <a:r>
              <a:rPr lang="da-DK" sz="1400" dirty="0">
                <a:effectLst/>
                <a:latin typeface="Open Sans" panose="020B0606030504020204" pitchFamily="34" charset="0"/>
                <a:ea typeface="Open Sans" panose="020B0606030504020204" pitchFamily="34" charset="0"/>
                <a:cs typeface="Open Sans" panose="020B0606030504020204" pitchFamily="34" charset="0"/>
              </a:rPr>
              <a:t>samarbejde ved at opmuntre til kommunikation og vidensdeling mellem de forskellige faggrupper.</a:t>
            </a:r>
            <a:endParaRPr lang="da-DK"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Pladsholder til indhold 5">
            <a:extLst>
              <a:ext uri="{FF2B5EF4-FFF2-40B4-BE49-F238E27FC236}">
                <a16:creationId xmlns:a16="http://schemas.microsoft.com/office/drawing/2014/main" id="{04B593A1-AFC4-4CFA-BDAD-8C8BF95B8370}"/>
              </a:ext>
            </a:extLst>
          </p:cNvPr>
          <p:cNvSpPr>
            <a:spLocks noGrp="1"/>
          </p:cNvSpPr>
          <p:nvPr>
            <p:ph sz="half" idx="2"/>
          </p:nvPr>
        </p:nvSpPr>
        <p:spPr>
          <a:xfrm>
            <a:off x="5629484" y="1969834"/>
            <a:ext cx="5181600" cy="2532212"/>
          </a:xfrm>
        </p:spPr>
        <p:txBody>
          <a:bodyPr>
            <a:normAutofit fontScale="85000" lnSpcReduction="10000"/>
          </a:bodyPr>
          <a:lstStyle/>
          <a:p>
            <a:pPr marL="0" indent="0">
              <a:lnSpc>
                <a:spcPts val="2200"/>
              </a:lnSpc>
              <a:buNone/>
            </a:pPr>
            <a:r>
              <a:rPr lang="da-DK" sz="1400">
                <a:solidFill>
                  <a:srgbClr val="00B0F0"/>
                </a:solidFill>
                <a:latin typeface="Open Sans" panose="020B0606030504020204" pitchFamily="34" charset="0"/>
                <a:ea typeface="Open Sans" panose="020B0606030504020204" pitchFamily="34" charset="0"/>
                <a:cs typeface="Open Sans" panose="020B0606030504020204" pitchFamily="34" charset="0"/>
              </a:rPr>
              <a:t>Fordele</a:t>
            </a:r>
          </a:p>
          <a:p>
            <a:pPr>
              <a:lnSpc>
                <a:spcPts val="2200"/>
              </a:lnSpc>
            </a:pPr>
            <a:r>
              <a:rPr lang="da-DK" sz="1400">
                <a:latin typeface="Open Sans" panose="020B0606030504020204" pitchFamily="34" charset="0"/>
                <a:ea typeface="Open Sans" panose="020B0606030504020204" pitchFamily="34" charset="0"/>
                <a:cs typeface="Open Sans" panose="020B0606030504020204" pitchFamily="34" charset="0"/>
              </a:rPr>
              <a:t>Fremmer samarbejdet</a:t>
            </a:r>
          </a:p>
          <a:p>
            <a:pPr>
              <a:lnSpc>
                <a:spcPts val="2200"/>
              </a:lnSpc>
            </a:pPr>
            <a:r>
              <a:rPr lang="da-DK" sz="1400">
                <a:latin typeface="Open Sans" panose="020B0606030504020204" pitchFamily="34" charset="0"/>
                <a:ea typeface="Open Sans" panose="020B0606030504020204" pitchFamily="34" charset="0"/>
                <a:cs typeface="Open Sans" panose="020B0606030504020204" pitchFamily="34" charset="0"/>
              </a:rPr>
              <a:t>Skaber bedre byggeprocesser</a:t>
            </a:r>
          </a:p>
          <a:p>
            <a:pPr>
              <a:lnSpc>
                <a:spcPts val="2200"/>
              </a:lnSpc>
            </a:pPr>
            <a:r>
              <a:rPr lang="da-DK" sz="1400">
                <a:latin typeface="Open Sans" panose="020B0606030504020204" pitchFamily="34" charset="0"/>
                <a:ea typeface="Open Sans" panose="020B0606030504020204" pitchFamily="34" charset="0"/>
                <a:cs typeface="Open Sans" panose="020B0606030504020204" pitchFamily="34" charset="0"/>
              </a:rPr>
              <a:t>Giver større arbejdsglæde</a:t>
            </a:r>
          </a:p>
          <a:p>
            <a:pPr>
              <a:lnSpc>
                <a:spcPts val="2200"/>
              </a:lnSpc>
              <a:spcAft>
                <a:spcPts val="800"/>
              </a:spcAft>
            </a:pPr>
            <a:r>
              <a:rPr lang="da-DK" sz="1400">
                <a:latin typeface="Open Sans" panose="020B0606030504020204" pitchFamily="34" charset="0"/>
                <a:ea typeface="Open Sans" panose="020B0606030504020204" pitchFamily="34" charset="0"/>
                <a:cs typeface="Open Sans" panose="020B0606030504020204" pitchFamily="34" charset="0"/>
              </a:rPr>
              <a:t>Skaber højere effektivitet</a:t>
            </a:r>
          </a:p>
          <a:p>
            <a:pPr marL="0" indent="0">
              <a:lnSpc>
                <a:spcPts val="2200"/>
              </a:lnSpc>
              <a:buNone/>
            </a:pPr>
            <a:endParaRPr lang="da-DK" sz="1400">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8">
            <a:extLst>
              <a:ext uri="{FF2B5EF4-FFF2-40B4-BE49-F238E27FC236}">
                <a16:creationId xmlns:a16="http://schemas.microsoft.com/office/drawing/2014/main" id="{03F45551-24E6-C9CB-0538-B8AE94B2042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512000" y="6480000"/>
            <a:ext cx="1375718" cy="180000"/>
          </a:xfrm>
          <a:prstGeom prst="rect">
            <a:avLst/>
          </a:prstGeom>
        </p:spPr>
      </p:pic>
      <p:sp>
        <p:nvSpPr>
          <p:cNvPr id="10" name="Titel 1">
            <a:extLst>
              <a:ext uri="{FF2B5EF4-FFF2-40B4-BE49-F238E27FC236}">
                <a16:creationId xmlns:a16="http://schemas.microsoft.com/office/drawing/2014/main" id="{0716BB34-2EEC-524F-6768-E9B003499097}"/>
              </a:ext>
            </a:extLst>
          </p:cNvPr>
          <p:cNvSpPr txBox="1">
            <a:spLocks/>
          </p:cNvSpPr>
          <p:nvPr/>
        </p:nvSpPr>
        <p:spPr>
          <a:xfrm>
            <a:off x="522000" y="1188000"/>
            <a:ext cx="7007306" cy="47440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1900" dirty="0">
                <a:effectLst/>
                <a:latin typeface="Open Sans Light" panose="020B0306030504020204" pitchFamily="34" charset="0"/>
                <a:ea typeface="Open Sans Light" panose="020B0306030504020204" pitchFamily="34" charset="0"/>
                <a:cs typeface="Open Sans Light" panose="020B0306030504020204" pitchFamily="34" charset="0"/>
              </a:rPr>
              <a:t>At skabe gode byggevaner</a:t>
            </a:r>
            <a:endParaRPr lang="da-DK" sz="1900" dirty="0">
              <a:solidFill>
                <a:srgbClr val="272626"/>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 name="Titel 1">
            <a:extLst>
              <a:ext uri="{FF2B5EF4-FFF2-40B4-BE49-F238E27FC236}">
                <a16:creationId xmlns:a16="http://schemas.microsoft.com/office/drawing/2014/main" id="{A30AF5B8-7AE0-1E2C-3AE7-2A690430040A}"/>
              </a:ext>
            </a:extLst>
          </p:cNvPr>
          <p:cNvSpPr txBox="1">
            <a:spLocks/>
          </p:cNvSpPr>
          <p:nvPr/>
        </p:nvSpPr>
        <p:spPr>
          <a:xfrm>
            <a:off x="503999" y="576000"/>
            <a:ext cx="10849799" cy="605882"/>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600" b="1" dirty="0">
                <a:solidFill>
                  <a:srgbClr val="272626"/>
                </a:solidFill>
                <a:latin typeface="Open Sans" panose="020B0606030504020204" pitchFamily="34" charset="0"/>
                <a:ea typeface="Open Sans" panose="020B0606030504020204" pitchFamily="34" charset="0"/>
                <a:cs typeface="Open Sans" panose="020B0606030504020204" pitchFamily="34" charset="0"/>
              </a:rPr>
              <a:t>Vores mission med Kort &amp; Godt</a:t>
            </a:r>
            <a:endParaRPr lang="da-DK" sz="3600" b="1" dirty="0">
              <a:solidFill>
                <a:srgbClr val="272626"/>
              </a:solidFill>
              <a:highlight>
                <a:srgbClr val="00FFFF"/>
              </a:highligh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53336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4B577559-8838-82B4-D5E2-2AD7340F10DD}"/>
              </a:ext>
            </a:extLst>
          </p:cNvPr>
          <p:cNvSpPr>
            <a:spLocks noGrp="1"/>
          </p:cNvSpPr>
          <p:nvPr>
            <p:ph type="title"/>
          </p:nvPr>
        </p:nvSpPr>
        <p:spPr>
          <a:xfrm>
            <a:off x="503999" y="576000"/>
            <a:ext cx="9775117" cy="605882"/>
          </a:xfrm>
        </p:spPr>
        <p:txBody>
          <a:bodyPr anchor="t" anchorCtr="0">
            <a:noAutofit/>
          </a:bodyPr>
          <a:lstStyle/>
          <a:p>
            <a:r>
              <a:rPr lang="da-DK" sz="3600" b="1" dirty="0">
                <a:solidFill>
                  <a:srgbClr val="272626"/>
                </a:solidFill>
                <a:latin typeface="Open Sans" panose="020B0606030504020204" pitchFamily="34" charset="0"/>
                <a:ea typeface="Open Sans" panose="020B0606030504020204" pitchFamily="34" charset="0"/>
                <a:cs typeface="Open Sans" panose="020B0606030504020204" pitchFamily="34" charset="0"/>
              </a:rPr>
              <a:t>Kort &amp; Godt – et simpelt værktøj</a:t>
            </a:r>
          </a:p>
        </p:txBody>
      </p:sp>
      <p:sp>
        <p:nvSpPr>
          <p:cNvPr id="7" name="Titel 1">
            <a:extLst>
              <a:ext uri="{FF2B5EF4-FFF2-40B4-BE49-F238E27FC236}">
                <a16:creationId xmlns:a16="http://schemas.microsoft.com/office/drawing/2014/main" id="{B9C9E6FD-B64D-D18F-CB35-2525FBF28B01}"/>
              </a:ext>
            </a:extLst>
          </p:cNvPr>
          <p:cNvSpPr txBox="1">
            <a:spLocks/>
          </p:cNvSpPr>
          <p:nvPr/>
        </p:nvSpPr>
        <p:spPr>
          <a:xfrm>
            <a:off x="522000" y="1188000"/>
            <a:ext cx="7007306" cy="47440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1900">
                <a:solidFill>
                  <a:srgbClr val="272626"/>
                </a:solidFill>
                <a:latin typeface="Open Sans Light" panose="020B0306030504020204" pitchFamily="34" charset="0"/>
                <a:ea typeface="Open Sans Light" panose="020B0306030504020204" pitchFamily="34" charset="0"/>
                <a:cs typeface="Open Sans Light" panose="020B0306030504020204" pitchFamily="34" charset="0"/>
              </a:rPr>
              <a:t>Brug 5 minutter før og efter dit arbejde</a:t>
            </a:r>
          </a:p>
        </p:txBody>
      </p:sp>
      <p:pic>
        <p:nvPicPr>
          <p:cNvPr id="9" name="Picture 8">
            <a:extLst>
              <a:ext uri="{FF2B5EF4-FFF2-40B4-BE49-F238E27FC236}">
                <a16:creationId xmlns:a16="http://schemas.microsoft.com/office/drawing/2014/main" id="{CD459FD5-B76F-13C4-A4F0-F1F43B39E13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512000" y="6480000"/>
            <a:ext cx="1375718" cy="180000"/>
          </a:xfrm>
          <a:prstGeom prst="rect">
            <a:avLst/>
          </a:prstGeom>
        </p:spPr>
      </p:pic>
      <p:pic>
        <p:nvPicPr>
          <p:cNvPr id="2" name="KortOgGodt_1730x750px.mp4">
            <a:hlinkClick r:id="" action="ppaction://media"/>
            <a:extLst>
              <a:ext uri="{FF2B5EF4-FFF2-40B4-BE49-F238E27FC236}">
                <a16:creationId xmlns:a16="http://schemas.microsoft.com/office/drawing/2014/main" id="{38A5A897-712B-CED4-95E7-1DC870E173E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35741" y="1782388"/>
            <a:ext cx="10380601" cy="4499612"/>
          </a:xfrm>
          <a:prstGeom prst="rect">
            <a:avLst/>
          </a:prstGeom>
        </p:spPr>
      </p:pic>
    </p:spTree>
    <p:extLst>
      <p:ext uri="{BB962C8B-B14F-4D97-AF65-F5344CB8AC3E}">
        <p14:creationId xmlns:p14="http://schemas.microsoft.com/office/powerpoint/2010/main" val="40906972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F23D0B4-FCD9-1350-4F13-147FF179693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512000" y="6480000"/>
            <a:ext cx="1375718" cy="180000"/>
          </a:xfrm>
          <a:prstGeom prst="rect">
            <a:avLst/>
          </a:prstGeom>
        </p:spPr>
      </p:pic>
      <p:sp>
        <p:nvSpPr>
          <p:cNvPr id="5" name="Tekstfelt 1">
            <a:extLst>
              <a:ext uri="{FF2B5EF4-FFF2-40B4-BE49-F238E27FC236}">
                <a16:creationId xmlns:a16="http://schemas.microsoft.com/office/drawing/2014/main" id="{8C410CC3-0D23-8638-D607-7A27B7DD47DF}"/>
              </a:ext>
            </a:extLst>
          </p:cNvPr>
          <p:cNvSpPr txBox="1"/>
          <p:nvPr/>
        </p:nvSpPr>
        <p:spPr>
          <a:xfrm>
            <a:off x="504000" y="1567856"/>
            <a:ext cx="5507186" cy="4596771"/>
          </a:xfrm>
          <a:prstGeom prst="rect">
            <a:avLst/>
          </a:prstGeom>
          <a:noFill/>
        </p:spPr>
        <p:txBody>
          <a:bodyPr wrap="square" rtlCol="0">
            <a:spAutoFit/>
          </a:bodyPr>
          <a:lstStyle/>
          <a:p>
            <a:pPr marL="342900" marR="0" lvl="0" indent="-342900" algn="l" defTabSz="457200" rtl="0" eaLnBrk="1" fontAlgn="auto" latinLnBrk="0" hangingPunct="1">
              <a:lnSpc>
                <a:spcPts val="2200"/>
              </a:lnSpc>
              <a:spcBef>
                <a:spcPts val="0"/>
              </a:spcBef>
              <a:spcAft>
                <a:spcPts val="0"/>
              </a:spcAft>
              <a:buClrTx/>
              <a:buSzTx/>
              <a:buFont typeface="+mj-lt"/>
              <a:buAutoNum type="arabicPeriod"/>
              <a:tabLst/>
              <a:defRPr/>
            </a:pPr>
            <a:r>
              <a:rPr kumimoji="0" lang="da-DK" sz="1400" i="0" u="none" strike="noStrike" kern="1200" cap="none" spc="0" normalizeH="0" baseline="0" noProof="0" dirty="0">
                <a:ln>
                  <a:noFill/>
                </a:ln>
                <a:solidFill>
                  <a:srgbClr val="00B0F0"/>
                </a:solidFill>
                <a:effectLst/>
                <a:uLnTx/>
                <a:uFillTx/>
                <a:latin typeface="Open Sans" panose="020B0606030504020204" pitchFamily="34" charset="0"/>
                <a:ea typeface="Open Sans" panose="020B0606030504020204" pitchFamily="34" charset="0"/>
                <a:cs typeface="Open Sans" panose="020B0606030504020204" pitchFamily="34" charset="0"/>
              </a:rPr>
              <a:t>Vurdér opgaven FØR du går i gang</a:t>
            </a:r>
          </a:p>
          <a:p>
            <a:pPr marL="742950" marR="0" lvl="1" indent="-285750" algn="l" defTabSz="457200" rtl="0" eaLnBrk="1" fontAlgn="auto" latinLnBrk="0" hangingPunct="1">
              <a:lnSpc>
                <a:spcPts val="2200"/>
              </a:lnSpc>
              <a:spcBef>
                <a:spcPts val="0"/>
              </a:spcBef>
              <a:spcAft>
                <a:spcPts val="0"/>
              </a:spcAft>
              <a:buClrTx/>
              <a:buSzTx/>
              <a:buFont typeface="Arial" panose="020B0604020202020204" pitchFamily="34" charset="0"/>
              <a:buChar char="•"/>
              <a:tabLst/>
              <a:defRPr/>
            </a:pPr>
            <a:r>
              <a:rPr kumimoji="0" lang="da-DK"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Hvad skal jeg lave? [har du forstået opgaven?]</a:t>
            </a:r>
          </a:p>
          <a:p>
            <a:pPr marL="742950" marR="0" lvl="1" indent="-285750" algn="l" defTabSz="457200" rtl="0" eaLnBrk="1" fontAlgn="auto" latinLnBrk="0" hangingPunct="1">
              <a:lnSpc>
                <a:spcPts val="2200"/>
              </a:lnSpc>
              <a:spcBef>
                <a:spcPts val="0"/>
              </a:spcBef>
              <a:spcAft>
                <a:spcPts val="0"/>
              </a:spcAft>
              <a:buClrTx/>
              <a:buSzTx/>
              <a:buFont typeface="Arial" panose="020B0604020202020204" pitchFamily="34" charset="0"/>
              <a:buChar char="•"/>
              <a:tabLst/>
              <a:defRPr/>
            </a:pPr>
            <a:r>
              <a:rPr kumimoji="0" lang="da-DK"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Hvem har været i gang før mig? [Husk modtagerkontrol]</a:t>
            </a:r>
          </a:p>
          <a:p>
            <a:pPr marL="742950" marR="0" lvl="1" indent="-285750" algn="l" defTabSz="457200" rtl="0" eaLnBrk="1" fontAlgn="auto" latinLnBrk="0" hangingPunct="1">
              <a:lnSpc>
                <a:spcPts val="2200"/>
              </a:lnSpc>
              <a:spcBef>
                <a:spcPts val="0"/>
              </a:spcBef>
              <a:spcAft>
                <a:spcPts val="0"/>
              </a:spcAft>
              <a:buClrTx/>
              <a:buSzTx/>
              <a:buFont typeface="Arial" panose="020B0604020202020204" pitchFamily="34" charset="0"/>
              <a:buChar char="•"/>
              <a:tabLst/>
              <a:defRPr/>
            </a:pPr>
            <a:r>
              <a:rPr kumimoji="0" lang="da-DK"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Hvor skal der laves hvad? [Har du den rigtige</a:t>
            </a:r>
          </a:p>
          <a:p>
            <a:pPr marR="0" lvl="1" algn="l" defTabSz="457200" rtl="0" eaLnBrk="1" fontAlgn="auto" latinLnBrk="0" hangingPunct="1">
              <a:lnSpc>
                <a:spcPts val="2200"/>
              </a:lnSpc>
              <a:spcBef>
                <a:spcPts val="0"/>
              </a:spcBef>
              <a:spcAft>
                <a:spcPts val="0"/>
              </a:spcAft>
              <a:buClrTx/>
              <a:buSzTx/>
              <a:tabLst/>
              <a:defRPr/>
            </a:pPr>
            <a:r>
              <a:rPr kumimoji="0" lang="da-DK"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arbejdsskrivelse og de rigtige anvisninger</a:t>
            </a:r>
          </a:p>
          <a:p>
            <a:pPr marR="0" lvl="1" algn="l" defTabSz="457200" rtl="0" eaLnBrk="1" fontAlgn="auto" latinLnBrk="0" hangingPunct="1">
              <a:lnSpc>
                <a:spcPts val="2200"/>
              </a:lnSpc>
              <a:spcBef>
                <a:spcPts val="0"/>
              </a:spcBef>
              <a:spcAft>
                <a:spcPts val="0"/>
              </a:spcAft>
              <a:buClrTx/>
              <a:buSzTx/>
              <a:tabLst/>
              <a:defRPr/>
            </a:pPr>
            <a:endParaRPr kumimoji="0" lang="da-DK"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gn="l" defTabSz="457200" rtl="0" eaLnBrk="1" fontAlgn="auto" latinLnBrk="0" hangingPunct="1">
              <a:lnSpc>
                <a:spcPts val="2200"/>
              </a:lnSpc>
              <a:spcBef>
                <a:spcPts val="0"/>
              </a:spcBef>
              <a:spcAft>
                <a:spcPts val="0"/>
              </a:spcAft>
              <a:buClrTx/>
              <a:buSzTx/>
              <a:buFont typeface="+mj-lt"/>
              <a:buAutoNum type="arabicPeriod"/>
              <a:tabLst/>
              <a:defRPr/>
            </a:pPr>
            <a:r>
              <a:rPr kumimoji="0" lang="da-DK" sz="1400" b="0" i="0" u="none" strike="noStrike" kern="1200" cap="none" spc="0" normalizeH="0" baseline="0" noProof="0" dirty="0">
                <a:ln>
                  <a:noFill/>
                </a:ln>
                <a:solidFill>
                  <a:srgbClr val="00B0F0"/>
                </a:solidFill>
                <a:effectLst/>
                <a:uLnTx/>
                <a:uFillTx/>
                <a:latin typeface="Open Sans" panose="020B0606030504020204" pitchFamily="34" charset="0"/>
                <a:ea typeface="Open Sans" panose="020B0606030504020204" pitchFamily="34" charset="0"/>
                <a:cs typeface="Open Sans" panose="020B0606030504020204" pitchFamily="34" charset="0"/>
              </a:rPr>
              <a:t>Vurdér opgaven EFTER den er afsluttet</a:t>
            </a:r>
          </a:p>
          <a:p>
            <a:pPr marL="800100" marR="0" lvl="1" indent="-342900" algn="l" defTabSz="457200" rtl="0" eaLnBrk="1" fontAlgn="auto" latinLnBrk="0" hangingPunct="1">
              <a:lnSpc>
                <a:spcPts val="2200"/>
              </a:lnSpc>
              <a:spcBef>
                <a:spcPts val="0"/>
              </a:spcBef>
              <a:spcAft>
                <a:spcPts val="0"/>
              </a:spcAft>
              <a:buClrTx/>
              <a:buSzTx/>
              <a:buFont typeface="Arial" panose="020B0604020202020204" pitchFamily="34" charset="0"/>
              <a:buChar char="•"/>
              <a:tabLst/>
              <a:defRPr/>
            </a:pPr>
            <a:r>
              <a:rPr kumimoji="0" lang="da-DK"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Hvad gik godt?</a:t>
            </a:r>
          </a:p>
          <a:p>
            <a:pPr marL="800100" marR="0" lvl="1" indent="-342900" algn="l" defTabSz="457200" rtl="0" eaLnBrk="1" fontAlgn="auto" latinLnBrk="0" hangingPunct="1">
              <a:lnSpc>
                <a:spcPts val="2200"/>
              </a:lnSpc>
              <a:spcBef>
                <a:spcPts val="0"/>
              </a:spcBef>
              <a:spcAft>
                <a:spcPts val="0"/>
              </a:spcAft>
              <a:buClrTx/>
              <a:buSzTx/>
              <a:buFont typeface="Arial" panose="020B0604020202020204" pitchFamily="34" charset="0"/>
              <a:buChar char="•"/>
              <a:tabLst/>
              <a:defRPr/>
            </a:pPr>
            <a:r>
              <a:rPr kumimoji="0" lang="da-DK"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Hvad skal løses anderledes næste gang?</a:t>
            </a:r>
          </a:p>
          <a:p>
            <a:pPr marL="800100" marR="0" lvl="1" indent="-342900" algn="l" defTabSz="457200" rtl="0" eaLnBrk="1" fontAlgn="auto" latinLnBrk="0" hangingPunct="1">
              <a:lnSpc>
                <a:spcPts val="2200"/>
              </a:lnSpc>
              <a:spcBef>
                <a:spcPts val="0"/>
              </a:spcBef>
              <a:spcAft>
                <a:spcPts val="0"/>
              </a:spcAft>
              <a:buClrTx/>
              <a:buSzTx/>
              <a:buFont typeface="Arial" panose="020B0604020202020204" pitchFamily="34" charset="0"/>
              <a:buChar char="•"/>
              <a:tabLst/>
              <a:defRPr/>
            </a:pPr>
            <a:endParaRPr kumimoji="0" lang="da-DK"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gn="l" defTabSz="457200" rtl="0" eaLnBrk="1" fontAlgn="auto" latinLnBrk="0" hangingPunct="1">
              <a:lnSpc>
                <a:spcPts val="2200"/>
              </a:lnSpc>
              <a:spcBef>
                <a:spcPts val="0"/>
              </a:spcBef>
              <a:spcAft>
                <a:spcPts val="0"/>
              </a:spcAft>
              <a:buClrTx/>
              <a:buSzTx/>
              <a:buFont typeface="+mj-lt"/>
              <a:buAutoNum type="arabicPeriod"/>
              <a:tabLst/>
              <a:defRPr/>
            </a:pPr>
            <a:r>
              <a:rPr kumimoji="0" lang="da-DK" sz="1400" b="0" i="0" u="none" strike="noStrike" kern="1200" cap="none" spc="0" normalizeH="0" baseline="0" noProof="0" dirty="0">
                <a:ln>
                  <a:noFill/>
                </a:ln>
                <a:solidFill>
                  <a:srgbClr val="00B0F0"/>
                </a:solidFill>
                <a:effectLst/>
                <a:uLnTx/>
                <a:uFillTx/>
                <a:latin typeface="Open Sans" panose="020B0606030504020204" pitchFamily="34" charset="0"/>
                <a:ea typeface="Open Sans" panose="020B0606030504020204" pitchFamily="34" charset="0"/>
                <a:cs typeface="Open Sans" panose="020B0606030504020204" pitchFamily="34" charset="0"/>
              </a:rPr>
              <a:t>Vurdér opgaven ved OVERLEVERING</a:t>
            </a:r>
          </a:p>
          <a:p>
            <a:pPr marL="800100" marR="0" lvl="1" indent="-342900" algn="l" defTabSz="457200" rtl="0" eaLnBrk="1" fontAlgn="auto" latinLnBrk="0" hangingPunct="1">
              <a:lnSpc>
                <a:spcPts val="2200"/>
              </a:lnSpc>
              <a:spcBef>
                <a:spcPts val="0"/>
              </a:spcBef>
              <a:spcAft>
                <a:spcPts val="0"/>
              </a:spcAft>
              <a:buClrTx/>
              <a:buSzTx/>
              <a:buFont typeface="Arial" panose="020B0604020202020204" pitchFamily="34" charset="0"/>
              <a:buChar char="•"/>
              <a:tabLst/>
              <a:defRPr/>
            </a:pPr>
            <a:r>
              <a:rPr kumimoji="0" lang="da-DK"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Hvem tager over efter mig?</a:t>
            </a:r>
          </a:p>
          <a:p>
            <a:pPr marL="800100" marR="0" lvl="1" indent="-342900" algn="l" defTabSz="457200" rtl="0" eaLnBrk="1" fontAlgn="auto" latinLnBrk="0" hangingPunct="1">
              <a:lnSpc>
                <a:spcPts val="2200"/>
              </a:lnSpc>
              <a:spcBef>
                <a:spcPts val="0"/>
              </a:spcBef>
              <a:spcAft>
                <a:spcPts val="0"/>
              </a:spcAft>
              <a:buClrTx/>
              <a:buSzTx/>
              <a:buFont typeface="Arial" panose="020B0604020202020204" pitchFamily="34" charset="0"/>
              <a:buChar char="•"/>
              <a:tabLst/>
              <a:defRPr/>
            </a:pPr>
            <a:r>
              <a:rPr kumimoji="0" lang="da-DK"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Hvem skal vide hvad om opgaven?				 [ny faggruppe/ svend/ mester]</a:t>
            </a:r>
          </a:p>
          <a:p>
            <a:pPr marL="800100" marR="0" lvl="1" indent="-342900" algn="l" defTabSz="457200" rtl="0" eaLnBrk="1" fontAlgn="auto" latinLnBrk="0" hangingPunct="1">
              <a:lnSpc>
                <a:spcPts val="2200"/>
              </a:lnSpc>
              <a:spcBef>
                <a:spcPts val="0"/>
              </a:spcBef>
              <a:spcAft>
                <a:spcPts val="0"/>
              </a:spcAft>
              <a:buClrTx/>
              <a:buSzTx/>
              <a:buFont typeface="Arial" panose="020B0604020202020204" pitchFamily="34" charset="0"/>
              <a:buChar char="•"/>
              <a:tabLst/>
              <a:defRPr/>
            </a:pPr>
            <a:endParaRPr kumimoji="0" lang="da-DK"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534F58D7-2D8D-FB81-BE6B-B2C1DCAF55D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426466" y="1416886"/>
            <a:ext cx="4491572" cy="4491572"/>
          </a:xfrm>
          <a:prstGeom prst="rect">
            <a:avLst/>
          </a:prstGeom>
        </p:spPr>
      </p:pic>
      <p:sp>
        <p:nvSpPr>
          <p:cNvPr id="7" name="Titel 1">
            <a:extLst>
              <a:ext uri="{FF2B5EF4-FFF2-40B4-BE49-F238E27FC236}">
                <a16:creationId xmlns:a16="http://schemas.microsoft.com/office/drawing/2014/main" id="{DE98F0A7-25EB-A63C-82D7-E6A8598FFA80}"/>
              </a:ext>
            </a:extLst>
          </p:cNvPr>
          <p:cNvSpPr txBox="1">
            <a:spLocks/>
          </p:cNvSpPr>
          <p:nvPr/>
        </p:nvSpPr>
        <p:spPr>
          <a:xfrm>
            <a:off x="503999" y="576000"/>
            <a:ext cx="9775117" cy="605882"/>
          </a:xfrm>
          <a:prstGeom prst="rect">
            <a:avLst/>
          </a:prstGeom>
        </p:spPr>
        <p:txBody>
          <a:bodyPr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3600" b="1" dirty="0">
                <a:solidFill>
                  <a:srgbClr val="272626"/>
                </a:solidFill>
                <a:latin typeface="Open Sans" panose="020B0606030504020204" pitchFamily="34" charset="0"/>
                <a:ea typeface="Open Sans" panose="020B0606030504020204" pitchFamily="34" charset="0"/>
                <a:cs typeface="Open Sans" panose="020B0606030504020204" pitchFamily="34" charset="0"/>
              </a:rPr>
              <a:t>Opgaven</a:t>
            </a:r>
          </a:p>
        </p:txBody>
      </p:sp>
    </p:spTree>
    <p:extLst>
      <p:ext uri="{BB962C8B-B14F-4D97-AF65-F5344CB8AC3E}">
        <p14:creationId xmlns:p14="http://schemas.microsoft.com/office/powerpoint/2010/main" val="11542944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7DB8D0B-C0CE-F820-BA80-9CFCF241DDD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512000" y="6480000"/>
            <a:ext cx="1375718" cy="180000"/>
          </a:xfrm>
          <a:prstGeom prst="rect">
            <a:avLst/>
          </a:prstGeom>
        </p:spPr>
      </p:pic>
      <p:sp>
        <p:nvSpPr>
          <p:cNvPr id="2" name="Tekstfelt 1">
            <a:extLst>
              <a:ext uri="{FF2B5EF4-FFF2-40B4-BE49-F238E27FC236}">
                <a16:creationId xmlns:a16="http://schemas.microsoft.com/office/drawing/2014/main" id="{4850AE7A-ECA5-3F1D-D77E-473971694DCE}"/>
              </a:ext>
            </a:extLst>
          </p:cNvPr>
          <p:cNvSpPr txBox="1"/>
          <p:nvPr/>
        </p:nvSpPr>
        <p:spPr>
          <a:xfrm>
            <a:off x="503999" y="1567856"/>
            <a:ext cx="5507186" cy="3454472"/>
          </a:xfrm>
          <a:prstGeom prst="rect">
            <a:avLst/>
          </a:prstGeom>
          <a:noFill/>
        </p:spPr>
        <p:txBody>
          <a:bodyPr wrap="square" rtlCol="0">
            <a:spAutoFit/>
          </a:bodyPr>
          <a:lstStyle/>
          <a:p>
            <a:pPr marL="342900" marR="0" lvl="0" indent="-342900" algn="l" defTabSz="457200" rtl="0" eaLnBrk="1" fontAlgn="auto" latinLnBrk="0" hangingPunct="1">
              <a:lnSpc>
                <a:spcPts val="2200"/>
              </a:lnSpc>
              <a:spcBef>
                <a:spcPts val="0"/>
              </a:spcBef>
              <a:spcAft>
                <a:spcPts val="0"/>
              </a:spcAft>
              <a:buClrTx/>
              <a:buSzTx/>
              <a:buFont typeface="+mj-lt"/>
              <a:buAutoNum type="arabicPeriod"/>
              <a:tabLst/>
              <a:defRPr/>
            </a:pPr>
            <a:r>
              <a:rPr kumimoji="0" lang="da-DK" sz="1400" b="0" i="0" u="none" strike="noStrike" kern="1200" cap="none" spc="0" normalizeH="0" baseline="0" noProof="0" dirty="0">
                <a:ln>
                  <a:noFill/>
                </a:ln>
                <a:solidFill>
                  <a:srgbClr val="00B0F0"/>
                </a:solidFill>
                <a:effectLst/>
                <a:uLnTx/>
                <a:uFillTx/>
                <a:latin typeface="Open Sans" panose="020B0606030504020204" pitchFamily="34" charset="0"/>
                <a:ea typeface="Open Sans" panose="020B0606030504020204" pitchFamily="34" charset="0"/>
                <a:cs typeface="Open Sans" panose="020B0606030504020204" pitchFamily="34" charset="0"/>
              </a:rPr>
              <a:t>Vurdér materialer og værktøj FØR du går i gang</a:t>
            </a:r>
          </a:p>
          <a:p>
            <a:pPr marL="742950" marR="0" lvl="1" indent="-285750" algn="l" defTabSz="457200" rtl="0" eaLnBrk="1" fontAlgn="auto" latinLnBrk="0" hangingPunct="1">
              <a:lnSpc>
                <a:spcPts val="2200"/>
              </a:lnSpc>
              <a:spcBef>
                <a:spcPts val="0"/>
              </a:spcBef>
              <a:spcAft>
                <a:spcPts val="0"/>
              </a:spcAft>
              <a:buClrTx/>
              <a:buSzTx/>
              <a:buFont typeface="Arial" panose="020B0604020202020204" pitchFamily="34" charset="0"/>
              <a:buChar char="•"/>
              <a:tabLst/>
              <a:defRPr/>
            </a:pPr>
            <a:r>
              <a:rPr kumimoji="0" lang="da-DK" sz="14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Hvad skal jeg bruge?</a:t>
            </a:r>
          </a:p>
          <a:p>
            <a:pPr marL="742950" marR="0" lvl="1" indent="-285750" algn="l" defTabSz="457200" rtl="0" eaLnBrk="1" fontAlgn="auto" latinLnBrk="0" hangingPunct="1">
              <a:lnSpc>
                <a:spcPts val="2200"/>
              </a:lnSpc>
              <a:spcBef>
                <a:spcPts val="0"/>
              </a:spcBef>
              <a:spcAft>
                <a:spcPts val="0"/>
              </a:spcAft>
              <a:buClrTx/>
              <a:buSzTx/>
              <a:buFont typeface="Arial" panose="020B0604020202020204" pitchFamily="34" charset="0"/>
              <a:buChar char="•"/>
              <a:tabLst/>
              <a:defRPr/>
            </a:pPr>
            <a:r>
              <a:rPr kumimoji="0" lang="da-DK" sz="14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Hvem har styr på materialer og værktøj?</a:t>
            </a:r>
          </a:p>
          <a:p>
            <a:pPr marL="742950" marR="0" lvl="1" indent="-285750" algn="l" defTabSz="457200" rtl="0" eaLnBrk="1" fontAlgn="auto" latinLnBrk="0" hangingPunct="1">
              <a:lnSpc>
                <a:spcPts val="2200"/>
              </a:lnSpc>
              <a:spcBef>
                <a:spcPts val="0"/>
              </a:spcBef>
              <a:spcAft>
                <a:spcPts val="0"/>
              </a:spcAft>
              <a:buClrTx/>
              <a:buSzTx/>
              <a:buFont typeface="Arial" panose="020B0604020202020204" pitchFamily="34" charset="0"/>
              <a:buChar char="•"/>
              <a:tabLst/>
              <a:defRPr/>
            </a:pPr>
            <a:r>
              <a:rPr kumimoji="0" lang="da-DK" sz="14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Hvor </a:t>
            </a:r>
            <a:r>
              <a:rPr lang="da-DK" sz="1400" dirty="0">
                <a:latin typeface="Open Sans" panose="020B0606030504020204" pitchFamily="34" charset="0"/>
                <a:ea typeface="Open Sans" panose="020B0606030504020204" pitchFamily="34" charset="0"/>
                <a:cs typeface="Open Sans" panose="020B0606030504020204" pitchFamily="34" charset="0"/>
              </a:rPr>
              <a:t>er det, jeg skal bruge?</a:t>
            </a:r>
            <a:endParaRPr kumimoji="0" lang="da-DK" sz="14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gn="l" defTabSz="457200" rtl="0" eaLnBrk="1" fontAlgn="auto" latinLnBrk="0" hangingPunct="1">
              <a:lnSpc>
                <a:spcPts val="2200"/>
              </a:lnSpc>
              <a:spcBef>
                <a:spcPts val="0"/>
              </a:spcBef>
              <a:spcAft>
                <a:spcPts val="0"/>
              </a:spcAft>
              <a:buClrTx/>
              <a:buSzTx/>
              <a:buFont typeface="+mj-lt"/>
              <a:buAutoNum type="arabicPeriod"/>
              <a:tabLst/>
              <a:defRPr/>
            </a:pPr>
            <a:endParaRPr kumimoji="0" lang="da-DK" sz="14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gn="l" defTabSz="457200" rtl="0" eaLnBrk="1" fontAlgn="auto" latinLnBrk="0" hangingPunct="1">
              <a:lnSpc>
                <a:spcPts val="2200"/>
              </a:lnSpc>
              <a:spcBef>
                <a:spcPts val="0"/>
              </a:spcBef>
              <a:spcAft>
                <a:spcPts val="0"/>
              </a:spcAft>
              <a:buClrTx/>
              <a:buSzTx/>
              <a:buFont typeface="+mj-lt"/>
              <a:buAutoNum type="arabicPeriod"/>
              <a:tabLst/>
              <a:defRPr/>
            </a:pPr>
            <a:r>
              <a:rPr kumimoji="0" lang="da-DK" sz="1400" b="0" i="0" u="none" strike="noStrike" kern="1200" cap="none" spc="0" normalizeH="0" baseline="0" noProof="0" dirty="0">
                <a:ln>
                  <a:noFill/>
                </a:ln>
                <a:solidFill>
                  <a:srgbClr val="00B0F0"/>
                </a:solidFill>
                <a:effectLst/>
                <a:uLnTx/>
                <a:uFillTx/>
                <a:latin typeface="Open Sans" panose="020B0606030504020204" pitchFamily="34" charset="0"/>
                <a:ea typeface="Open Sans" panose="020B0606030504020204" pitchFamily="34" charset="0"/>
                <a:cs typeface="Open Sans" panose="020B0606030504020204" pitchFamily="34" charset="0"/>
              </a:rPr>
              <a:t>Vurdér materialer og værktøj EFTER den er afsluttet</a:t>
            </a:r>
          </a:p>
          <a:p>
            <a:pPr marL="742950" marR="0" lvl="1" indent="-285750" algn="l" defTabSz="457200" rtl="0" eaLnBrk="1" fontAlgn="auto" latinLnBrk="0" hangingPunct="1">
              <a:lnSpc>
                <a:spcPts val="2200"/>
              </a:lnSpc>
              <a:spcBef>
                <a:spcPts val="0"/>
              </a:spcBef>
              <a:spcAft>
                <a:spcPts val="0"/>
              </a:spcAft>
              <a:buClrTx/>
              <a:buSzTx/>
              <a:buFont typeface="Arial" panose="020B0604020202020204" pitchFamily="34" charset="0"/>
              <a:buChar char="•"/>
              <a:tabLst/>
              <a:defRPr/>
            </a:pPr>
            <a:r>
              <a:rPr kumimoji="0" lang="da-DK" sz="14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Havde jeg de rigtige materialer</a:t>
            </a:r>
            <a:r>
              <a:rPr lang="da-DK" sz="1400" dirty="0">
                <a:latin typeface="Open Sans" panose="020B0606030504020204" pitchFamily="34" charset="0"/>
                <a:ea typeface="Open Sans" panose="020B0606030504020204" pitchFamily="34" charset="0"/>
                <a:cs typeface="Open Sans" panose="020B0606030504020204" pitchFamily="34" charset="0"/>
              </a:rPr>
              <a:t> og det rette værktøj</a:t>
            </a:r>
            <a:r>
              <a:rPr kumimoji="0" lang="da-DK" sz="14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a:t>
            </a:r>
          </a:p>
          <a:p>
            <a:pPr marL="742950" marR="0" lvl="1" indent="-285750" algn="l" defTabSz="457200" rtl="0" eaLnBrk="1" fontAlgn="auto" latinLnBrk="0" hangingPunct="1">
              <a:lnSpc>
                <a:spcPts val="2200"/>
              </a:lnSpc>
              <a:spcBef>
                <a:spcPts val="0"/>
              </a:spcBef>
              <a:spcAft>
                <a:spcPts val="0"/>
              </a:spcAft>
              <a:buClrTx/>
              <a:buSzTx/>
              <a:buFont typeface="Arial" panose="020B0604020202020204" pitchFamily="34" charset="0"/>
              <a:buChar char="•"/>
              <a:tabLst/>
              <a:defRPr/>
            </a:pPr>
            <a:r>
              <a:rPr kumimoji="0" lang="da-DK" sz="14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Hvor var der spild?</a:t>
            </a:r>
          </a:p>
          <a:p>
            <a:pPr marL="742950" marR="0" lvl="1" indent="-285750" algn="l" defTabSz="457200" rtl="0" eaLnBrk="1" fontAlgn="auto" latinLnBrk="0" hangingPunct="1">
              <a:lnSpc>
                <a:spcPts val="2200"/>
              </a:lnSpc>
              <a:spcBef>
                <a:spcPts val="0"/>
              </a:spcBef>
              <a:spcAft>
                <a:spcPts val="0"/>
              </a:spcAft>
              <a:buClrTx/>
              <a:buSzTx/>
              <a:buFont typeface="Arial" panose="020B0604020202020204" pitchFamily="34" charset="0"/>
              <a:buChar char="•"/>
              <a:tabLst/>
              <a:defRPr/>
            </a:pPr>
            <a:r>
              <a:rPr kumimoji="0" lang="da-DK" sz="14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Hvad skal jeg huske til næste gang?</a:t>
            </a:r>
          </a:p>
          <a:p>
            <a:pPr marL="457200" marR="0" lvl="1" indent="0" algn="l" defTabSz="457200" rtl="0" eaLnBrk="1" fontAlgn="auto" latinLnBrk="0" hangingPunct="1">
              <a:lnSpc>
                <a:spcPts val="2200"/>
              </a:lnSpc>
              <a:spcBef>
                <a:spcPts val="0"/>
              </a:spcBef>
              <a:spcAft>
                <a:spcPts val="0"/>
              </a:spcAft>
              <a:buClrTx/>
              <a:buSzTx/>
              <a:buFontTx/>
              <a:buNone/>
              <a:tabLst/>
              <a:defRPr/>
            </a:pPr>
            <a:endParaRPr kumimoji="0" lang="da-DK" sz="14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gn="l" defTabSz="457200" rtl="0" eaLnBrk="1" fontAlgn="auto" latinLnBrk="0" hangingPunct="1">
              <a:lnSpc>
                <a:spcPts val="2200"/>
              </a:lnSpc>
              <a:spcBef>
                <a:spcPts val="0"/>
              </a:spcBef>
              <a:spcAft>
                <a:spcPts val="0"/>
              </a:spcAft>
              <a:buClrTx/>
              <a:buSzTx/>
              <a:buFont typeface="+mj-lt"/>
              <a:buAutoNum type="arabicPeriod"/>
              <a:tabLst/>
              <a:defRPr/>
            </a:pPr>
            <a:r>
              <a:rPr kumimoji="0" lang="da-DK" sz="1400" b="0" i="0" u="none" strike="noStrike" kern="1200" cap="none" spc="0" normalizeH="0" baseline="0" noProof="0" dirty="0">
                <a:ln>
                  <a:noFill/>
                </a:ln>
                <a:solidFill>
                  <a:srgbClr val="00B0F0"/>
                </a:solidFill>
                <a:effectLst/>
                <a:uLnTx/>
                <a:uFillTx/>
                <a:latin typeface="Open Sans" panose="020B0606030504020204" pitchFamily="34" charset="0"/>
                <a:ea typeface="Open Sans" panose="020B0606030504020204" pitchFamily="34" charset="0"/>
                <a:cs typeface="Open Sans" panose="020B0606030504020204" pitchFamily="34" charset="0"/>
              </a:rPr>
              <a:t>Vurdér materialer og værktøj ved OVERLEVERING</a:t>
            </a:r>
          </a:p>
          <a:p>
            <a:pPr marL="742950" marR="0" lvl="1" indent="-285750" algn="l" defTabSz="457200" rtl="0" eaLnBrk="1" fontAlgn="auto" latinLnBrk="0" hangingPunct="1">
              <a:lnSpc>
                <a:spcPts val="2200"/>
              </a:lnSpc>
              <a:spcBef>
                <a:spcPts val="0"/>
              </a:spcBef>
              <a:spcAft>
                <a:spcPts val="0"/>
              </a:spcAft>
              <a:buClrTx/>
              <a:buSzTx/>
              <a:buFont typeface="Arial" panose="020B0604020202020204" pitchFamily="34" charset="0"/>
              <a:buChar char="•"/>
              <a:tabLst/>
              <a:defRPr/>
            </a:pPr>
            <a:r>
              <a:rPr kumimoji="0" lang="da-DK" sz="14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Hvem skal sørge for fx oprydning og bortskaffelse?</a:t>
            </a:r>
            <a:endParaRPr kumimoji="0" lang="da-DK" sz="1400" b="1" i="0" u="none" strike="noStrike" kern="1200" cap="none" spc="0" normalizeH="0" baseline="0" noProof="0" dirty="0">
              <a:ln>
                <a:noFill/>
              </a:ln>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8068CDB2-6637-98BC-3B0A-4629E79E192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426466" y="1416886"/>
            <a:ext cx="4491572" cy="4491572"/>
          </a:xfrm>
          <a:prstGeom prst="rect">
            <a:avLst/>
          </a:prstGeom>
        </p:spPr>
      </p:pic>
      <p:sp>
        <p:nvSpPr>
          <p:cNvPr id="4" name="Titel 1">
            <a:extLst>
              <a:ext uri="{FF2B5EF4-FFF2-40B4-BE49-F238E27FC236}">
                <a16:creationId xmlns:a16="http://schemas.microsoft.com/office/drawing/2014/main" id="{933FF023-9562-588C-378A-ECA8E8633957}"/>
              </a:ext>
            </a:extLst>
          </p:cNvPr>
          <p:cNvSpPr txBox="1">
            <a:spLocks/>
          </p:cNvSpPr>
          <p:nvPr/>
        </p:nvSpPr>
        <p:spPr>
          <a:xfrm>
            <a:off x="503999" y="576000"/>
            <a:ext cx="9775117" cy="605882"/>
          </a:xfrm>
          <a:prstGeom prst="rect">
            <a:avLst/>
          </a:prstGeom>
        </p:spPr>
        <p:txBody>
          <a:bodyPr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3600" b="1" dirty="0">
                <a:solidFill>
                  <a:srgbClr val="272626"/>
                </a:solidFill>
                <a:latin typeface="Open Sans" panose="020B0606030504020204" pitchFamily="34" charset="0"/>
                <a:ea typeface="Open Sans" panose="020B0606030504020204" pitchFamily="34" charset="0"/>
                <a:cs typeface="Open Sans" panose="020B0606030504020204" pitchFamily="34" charset="0"/>
              </a:rPr>
              <a:t>Materialer og værktøj</a:t>
            </a:r>
          </a:p>
        </p:txBody>
      </p:sp>
    </p:spTree>
    <p:extLst>
      <p:ext uri="{BB962C8B-B14F-4D97-AF65-F5344CB8AC3E}">
        <p14:creationId xmlns:p14="http://schemas.microsoft.com/office/powerpoint/2010/main" val="37526993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D4E9796-373E-8AD5-093F-0C026B99D25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512000" y="6480000"/>
            <a:ext cx="1375718" cy="180000"/>
          </a:xfrm>
          <a:prstGeom prst="rect">
            <a:avLst/>
          </a:prstGeom>
        </p:spPr>
      </p:pic>
      <p:pic>
        <p:nvPicPr>
          <p:cNvPr id="3" name="Picture 2">
            <a:extLst>
              <a:ext uri="{FF2B5EF4-FFF2-40B4-BE49-F238E27FC236}">
                <a16:creationId xmlns:a16="http://schemas.microsoft.com/office/drawing/2014/main" id="{DB3C2DAC-3231-2E19-31ED-F81E87EF0E3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426466" y="1416886"/>
            <a:ext cx="4491572" cy="4491572"/>
          </a:xfrm>
          <a:prstGeom prst="rect">
            <a:avLst/>
          </a:prstGeom>
        </p:spPr>
      </p:pic>
      <p:sp>
        <p:nvSpPr>
          <p:cNvPr id="2" name="Titel 1">
            <a:extLst>
              <a:ext uri="{FF2B5EF4-FFF2-40B4-BE49-F238E27FC236}">
                <a16:creationId xmlns:a16="http://schemas.microsoft.com/office/drawing/2014/main" id="{7700B81B-EDCD-DD78-14D4-3C920682885A}"/>
              </a:ext>
            </a:extLst>
          </p:cNvPr>
          <p:cNvSpPr txBox="1">
            <a:spLocks/>
          </p:cNvSpPr>
          <p:nvPr/>
        </p:nvSpPr>
        <p:spPr>
          <a:xfrm>
            <a:off x="503999" y="576000"/>
            <a:ext cx="9775117" cy="605882"/>
          </a:xfrm>
          <a:prstGeom prst="rect">
            <a:avLst/>
          </a:prstGeom>
        </p:spPr>
        <p:txBody>
          <a:bodyPr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3600" b="1" dirty="0">
                <a:solidFill>
                  <a:srgbClr val="272626"/>
                </a:solidFill>
                <a:latin typeface="Open Sans" panose="020B0606030504020204" pitchFamily="34" charset="0"/>
                <a:ea typeface="Open Sans" panose="020B0606030504020204" pitchFamily="34" charset="0"/>
                <a:cs typeface="Open Sans" panose="020B0606030504020204" pitchFamily="34" charset="0"/>
              </a:rPr>
              <a:t>Processen</a:t>
            </a:r>
          </a:p>
        </p:txBody>
      </p:sp>
      <p:sp>
        <p:nvSpPr>
          <p:cNvPr id="6" name="Tekstfelt 1">
            <a:extLst>
              <a:ext uri="{FF2B5EF4-FFF2-40B4-BE49-F238E27FC236}">
                <a16:creationId xmlns:a16="http://schemas.microsoft.com/office/drawing/2014/main" id="{C8E28D1C-EE3A-7DF0-352A-828219D36D41}"/>
              </a:ext>
            </a:extLst>
          </p:cNvPr>
          <p:cNvSpPr txBox="1"/>
          <p:nvPr/>
        </p:nvSpPr>
        <p:spPr>
          <a:xfrm>
            <a:off x="503999" y="1564057"/>
            <a:ext cx="5507186" cy="4300857"/>
          </a:xfrm>
          <a:prstGeom prst="rect">
            <a:avLst/>
          </a:prstGeom>
          <a:noFill/>
        </p:spPr>
        <p:txBody>
          <a:bodyPr wrap="square" rtlCol="0">
            <a:spAutoFit/>
          </a:bodyPr>
          <a:lstStyle/>
          <a:p>
            <a:pPr marL="342900" marR="0" lvl="0" indent="-342900" algn="l" defTabSz="457200" rtl="0" eaLnBrk="1" fontAlgn="auto" latinLnBrk="0" hangingPunct="1">
              <a:lnSpc>
                <a:spcPts val="2200"/>
              </a:lnSpc>
              <a:spcBef>
                <a:spcPts val="0"/>
              </a:spcBef>
              <a:spcAft>
                <a:spcPts val="0"/>
              </a:spcAft>
              <a:buClrTx/>
              <a:buSzTx/>
              <a:buFont typeface="+mj-lt"/>
              <a:buAutoNum type="arabicPeriod"/>
              <a:tabLst/>
              <a:defRPr/>
            </a:pPr>
            <a:r>
              <a:rPr kumimoji="0" lang="da-DK" sz="1400" b="0" i="0" u="none" strike="noStrike" kern="1200" cap="none" spc="0" normalizeH="0" baseline="0" noProof="0" dirty="0">
                <a:ln>
                  <a:noFill/>
                </a:ln>
                <a:solidFill>
                  <a:srgbClr val="00B0F0"/>
                </a:solidFill>
                <a:effectLst/>
                <a:uLnTx/>
                <a:uFillTx/>
                <a:latin typeface="Open Sans" panose="020B0606030504020204" pitchFamily="34" charset="0"/>
                <a:ea typeface="Open Sans" panose="020B0606030504020204" pitchFamily="34" charset="0"/>
                <a:cs typeface="Open Sans" panose="020B0606030504020204" pitchFamily="34" charset="0"/>
              </a:rPr>
              <a:t>Vurdér processen FØR du går i gang</a:t>
            </a:r>
          </a:p>
          <a:p>
            <a:pPr marL="742950" marR="0" lvl="1" indent="-285750" algn="l" defTabSz="457200" rtl="0" eaLnBrk="1" fontAlgn="auto" latinLnBrk="0" hangingPunct="1">
              <a:lnSpc>
                <a:spcPts val="2200"/>
              </a:lnSpc>
              <a:spcBef>
                <a:spcPts val="0"/>
              </a:spcBef>
              <a:spcAft>
                <a:spcPts val="0"/>
              </a:spcAft>
              <a:buClrTx/>
              <a:buSzTx/>
              <a:buFont typeface="Arial" panose="020B0604020202020204" pitchFamily="34" charset="0"/>
              <a:buChar char="•"/>
              <a:tabLst/>
              <a:defRPr/>
            </a:pPr>
            <a:r>
              <a:rPr kumimoji="0" lang="da-DK"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Hvem skal jeg arbejde sammen med?</a:t>
            </a:r>
          </a:p>
          <a:p>
            <a:pPr marL="742950" marR="0" lvl="1" indent="-285750" algn="l" defTabSz="457200" rtl="0" eaLnBrk="1" fontAlgn="auto" latinLnBrk="0" hangingPunct="1">
              <a:lnSpc>
                <a:spcPts val="2200"/>
              </a:lnSpc>
              <a:spcBef>
                <a:spcPts val="0"/>
              </a:spcBef>
              <a:spcAft>
                <a:spcPts val="0"/>
              </a:spcAft>
              <a:buClrTx/>
              <a:buSzTx/>
              <a:buFont typeface="Arial" panose="020B0604020202020204" pitchFamily="34" charset="0"/>
              <a:buChar char="•"/>
              <a:tabLst/>
              <a:defRPr/>
            </a:pPr>
            <a:r>
              <a:rPr kumimoji="0" lang="da-DK"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Hvem har (haft) ansvar før mig?</a:t>
            </a:r>
          </a:p>
          <a:p>
            <a:pPr marL="742950" marR="0" lvl="1" indent="-285750" algn="l" defTabSz="457200" rtl="0" eaLnBrk="1" fontAlgn="auto" latinLnBrk="0" hangingPunct="1">
              <a:lnSpc>
                <a:spcPts val="2200"/>
              </a:lnSpc>
              <a:spcBef>
                <a:spcPts val="0"/>
              </a:spcBef>
              <a:spcAft>
                <a:spcPts val="0"/>
              </a:spcAft>
              <a:buClrTx/>
              <a:buSzTx/>
              <a:buFont typeface="Arial" panose="020B0604020202020204" pitchFamily="34" charset="0"/>
              <a:buChar char="•"/>
              <a:tabLst/>
              <a:defRPr/>
            </a:pPr>
            <a:r>
              <a:rPr kumimoji="0" lang="da-DK"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Hvad</a:t>
            </a:r>
            <a:r>
              <a:rPr lang="da-DK" sz="1400" dirty="0">
                <a:solidFill>
                  <a:prstClr val="black"/>
                </a:solidFill>
                <a:latin typeface="Open Sans" panose="020B0606030504020204" pitchFamily="34" charset="0"/>
                <a:ea typeface="Open Sans" panose="020B0606030504020204" pitchFamily="34" charset="0"/>
                <a:cs typeface="Open Sans" panose="020B0606030504020204" pitchFamily="34" charset="0"/>
              </a:rPr>
              <a:t> skal dokumenteres/ re</a:t>
            </a:r>
            <a:r>
              <a:rPr kumimoji="0" lang="da-DK" sz="1400" b="0"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gistreres</a:t>
            </a:r>
            <a:r>
              <a:rPr kumimoji="0" lang="da-DK"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[KS]</a:t>
            </a:r>
          </a:p>
          <a:p>
            <a:pPr marL="742950" marR="0" lvl="1" indent="-285750" algn="l" defTabSz="457200" rtl="0" eaLnBrk="1" fontAlgn="auto" latinLnBrk="0" hangingPunct="1">
              <a:lnSpc>
                <a:spcPts val="2200"/>
              </a:lnSpc>
              <a:spcBef>
                <a:spcPts val="0"/>
              </a:spcBef>
              <a:spcAft>
                <a:spcPts val="0"/>
              </a:spcAft>
              <a:buClrTx/>
              <a:buSzTx/>
              <a:buFont typeface="Arial" panose="020B0604020202020204" pitchFamily="34" charset="0"/>
              <a:buChar char="•"/>
              <a:tabLst/>
              <a:defRPr/>
            </a:pPr>
            <a:r>
              <a:rPr kumimoji="0" lang="da-DK"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Hvilke sikkerhedshensyn skal jeg tage?</a:t>
            </a:r>
            <a:br>
              <a:rPr kumimoji="0" lang="da-DK"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br>
            <a:endParaRPr kumimoji="0" lang="da-DK"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gn="l" defTabSz="457200" rtl="0" eaLnBrk="1" fontAlgn="auto" latinLnBrk="0" hangingPunct="1">
              <a:lnSpc>
                <a:spcPts val="2200"/>
              </a:lnSpc>
              <a:spcBef>
                <a:spcPts val="0"/>
              </a:spcBef>
              <a:spcAft>
                <a:spcPts val="0"/>
              </a:spcAft>
              <a:buClrTx/>
              <a:buSzTx/>
              <a:buFont typeface="+mj-lt"/>
              <a:buAutoNum type="arabicPeriod"/>
              <a:tabLst/>
              <a:defRPr/>
            </a:pPr>
            <a:r>
              <a:rPr kumimoji="0" lang="da-DK" sz="1400" b="0" i="0" u="none" strike="noStrike" kern="1200" cap="none" spc="0" normalizeH="0" baseline="0" noProof="0" dirty="0">
                <a:ln>
                  <a:noFill/>
                </a:ln>
                <a:solidFill>
                  <a:srgbClr val="00B0F0"/>
                </a:solidFill>
                <a:effectLst/>
                <a:uLnTx/>
                <a:uFillTx/>
                <a:latin typeface="Open Sans" panose="020B0606030504020204" pitchFamily="34" charset="0"/>
                <a:ea typeface="Open Sans" panose="020B0606030504020204" pitchFamily="34" charset="0"/>
                <a:cs typeface="Open Sans" panose="020B0606030504020204" pitchFamily="34" charset="0"/>
              </a:rPr>
              <a:t>Vurdér processen EFTER den er afsluttet</a:t>
            </a:r>
          </a:p>
          <a:p>
            <a:pPr marL="800100" marR="0" lvl="1" indent="-342900" algn="l" defTabSz="457200" rtl="0" eaLnBrk="1" fontAlgn="auto" latinLnBrk="0" hangingPunct="1">
              <a:lnSpc>
                <a:spcPts val="2200"/>
              </a:lnSpc>
              <a:spcBef>
                <a:spcPts val="0"/>
              </a:spcBef>
              <a:spcAft>
                <a:spcPts val="0"/>
              </a:spcAft>
              <a:buClrTx/>
              <a:buSzTx/>
              <a:buFont typeface="Arial" panose="020B0604020202020204" pitchFamily="34" charset="0"/>
              <a:buChar char="•"/>
              <a:tabLst/>
              <a:defRPr/>
            </a:pPr>
            <a:r>
              <a:rPr kumimoji="0" lang="da-DK"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Hvordan gik samarbejdet?</a:t>
            </a:r>
          </a:p>
          <a:p>
            <a:pPr marL="800100" marR="0" lvl="1" indent="-342900" algn="l" defTabSz="457200" rtl="0" eaLnBrk="1" fontAlgn="auto" latinLnBrk="0" hangingPunct="1">
              <a:lnSpc>
                <a:spcPts val="2200"/>
              </a:lnSpc>
              <a:spcBef>
                <a:spcPts val="0"/>
              </a:spcBef>
              <a:spcAft>
                <a:spcPts val="0"/>
              </a:spcAft>
              <a:buClrTx/>
              <a:buSzTx/>
              <a:buFont typeface="Arial" panose="020B0604020202020204" pitchFamily="34" charset="0"/>
              <a:buChar char="•"/>
              <a:tabLst/>
              <a:defRPr/>
            </a:pPr>
            <a:r>
              <a:rPr lang="da-DK" sz="1400" dirty="0">
                <a:solidFill>
                  <a:prstClr val="black"/>
                </a:solidFill>
                <a:latin typeface="Open Sans" panose="020B0606030504020204" pitchFamily="34" charset="0"/>
                <a:ea typeface="Open Sans" panose="020B0606030504020204" pitchFamily="34" charset="0"/>
                <a:cs typeface="Open Sans" panose="020B0606030504020204" pitchFamily="34" charset="0"/>
              </a:rPr>
              <a:t>Hvilke ting skulle dokumenteres? [KS]</a:t>
            </a:r>
            <a:endParaRPr kumimoji="0" lang="da-DK"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800100" marR="0" lvl="1" indent="-342900" algn="l" defTabSz="457200" rtl="0" eaLnBrk="1" fontAlgn="auto" latinLnBrk="0" hangingPunct="1">
              <a:lnSpc>
                <a:spcPts val="2200"/>
              </a:lnSpc>
              <a:spcBef>
                <a:spcPts val="0"/>
              </a:spcBef>
              <a:spcAft>
                <a:spcPts val="0"/>
              </a:spcAft>
              <a:buClrTx/>
              <a:buSzTx/>
              <a:buFont typeface="Arial" panose="020B0604020202020204" pitchFamily="34" charset="0"/>
              <a:buChar char="•"/>
              <a:tabLst/>
              <a:defRPr/>
            </a:pPr>
            <a:r>
              <a:rPr kumimoji="0" lang="da-DK"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Hvordan gik sikkerheden?</a:t>
            </a:r>
          </a:p>
          <a:p>
            <a:pPr marL="800100" marR="0" lvl="1" indent="-342900" algn="l" defTabSz="457200" rtl="0" eaLnBrk="1" fontAlgn="auto" latinLnBrk="0" hangingPunct="1">
              <a:lnSpc>
                <a:spcPts val="2200"/>
              </a:lnSpc>
              <a:spcBef>
                <a:spcPts val="0"/>
              </a:spcBef>
              <a:spcAft>
                <a:spcPts val="0"/>
              </a:spcAft>
              <a:buClrTx/>
              <a:buSzTx/>
              <a:buFont typeface="Arial" panose="020B0604020202020204" pitchFamily="34" charset="0"/>
              <a:buChar char="•"/>
              <a:tabLst/>
              <a:defRPr/>
            </a:pPr>
            <a:r>
              <a:rPr kumimoji="0" lang="da-DK"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Hvad kan forbedres til næste gang?</a:t>
            </a:r>
          </a:p>
          <a:p>
            <a:pPr marL="457200" marR="0" lvl="1" indent="0" algn="l" defTabSz="457200" rtl="0" eaLnBrk="1" fontAlgn="auto" latinLnBrk="0" hangingPunct="1">
              <a:lnSpc>
                <a:spcPts val="2200"/>
              </a:lnSpc>
              <a:spcBef>
                <a:spcPts val="0"/>
              </a:spcBef>
              <a:spcAft>
                <a:spcPts val="0"/>
              </a:spcAft>
              <a:buClrTx/>
              <a:buSzTx/>
              <a:buFontTx/>
              <a:buNone/>
              <a:tabLst/>
              <a:defRPr/>
            </a:pPr>
            <a:endParaRPr kumimoji="0" lang="da-DK"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gn="l" defTabSz="457200" rtl="0" eaLnBrk="1" fontAlgn="auto" latinLnBrk="0" hangingPunct="1">
              <a:lnSpc>
                <a:spcPts val="2200"/>
              </a:lnSpc>
              <a:spcBef>
                <a:spcPts val="0"/>
              </a:spcBef>
              <a:spcAft>
                <a:spcPts val="0"/>
              </a:spcAft>
              <a:buClrTx/>
              <a:buSzTx/>
              <a:buFont typeface="+mj-lt"/>
              <a:buAutoNum type="arabicPeriod"/>
              <a:tabLst/>
              <a:defRPr/>
            </a:pPr>
            <a:r>
              <a:rPr kumimoji="0" lang="da-DK" sz="1400" b="0" i="0" u="none" strike="noStrike" kern="1200" cap="none" spc="0" normalizeH="0" baseline="0" noProof="0" dirty="0">
                <a:ln>
                  <a:noFill/>
                </a:ln>
                <a:solidFill>
                  <a:srgbClr val="00B0F0"/>
                </a:solidFill>
                <a:effectLst/>
                <a:uLnTx/>
                <a:uFillTx/>
                <a:latin typeface="Open Sans" panose="020B0606030504020204" pitchFamily="34" charset="0"/>
                <a:ea typeface="Open Sans" panose="020B0606030504020204" pitchFamily="34" charset="0"/>
                <a:cs typeface="Open Sans" panose="020B0606030504020204" pitchFamily="34" charset="0"/>
              </a:rPr>
              <a:t>Vurdér processen ved OVERLEVERING</a:t>
            </a:r>
          </a:p>
          <a:p>
            <a:pPr marL="800100" marR="0" lvl="1" indent="-342900" algn="l" defTabSz="457200" rtl="0" eaLnBrk="1" fontAlgn="auto" latinLnBrk="0" hangingPunct="1">
              <a:lnSpc>
                <a:spcPts val="2200"/>
              </a:lnSpc>
              <a:spcBef>
                <a:spcPts val="0"/>
              </a:spcBef>
              <a:spcAft>
                <a:spcPts val="0"/>
              </a:spcAft>
              <a:buClrTx/>
              <a:buSzTx/>
              <a:buFont typeface="Arial" panose="020B0604020202020204" pitchFamily="34" charset="0"/>
              <a:buChar char="•"/>
              <a:tabLst/>
              <a:defRPr/>
            </a:pPr>
            <a:r>
              <a:rPr kumimoji="0" lang="da-DK"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Hvad skal den næste være særligt opmærksom på?</a:t>
            </a:r>
          </a:p>
          <a:p>
            <a:pPr marL="800100" marR="0" lvl="1" indent="-342900" algn="l" defTabSz="457200" rtl="0" eaLnBrk="1" fontAlgn="auto" latinLnBrk="0" hangingPunct="1">
              <a:lnSpc>
                <a:spcPts val="2200"/>
              </a:lnSpc>
              <a:spcBef>
                <a:spcPts val="0"/>
              </a:spcBef>
              <a:spcAft>
                <a:spcPts val="0"/>
              </a:spcAft>
              <a:buClrTx/>
              <a:buSzTx/>
              <a:buFont typeface="Arial" panose="020B0604020202020204" pitchFamily="34" charset="0"/>
              <a:buChar char="•"/>
              <a:tabLst/>
              <a:defRPr/>
            </a:pPr>
            <a:r>
              <a:rPr kumimoji="0" lang="da-DK"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Hvem skal kontaktes, hvis der er spørgsmål?</a:t>
            </a:r>
            <a:endParaRPr kumimoji="0" lang="da-DK"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37744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bb5b02b-bb1c-4b39-8299-6539ea6fb330">
      <Terms xmlns="http://schemas.microsoft.com/office/infopath/2007/PartnerControls"/>
    </lcf76f155ced4ddcb4097134ff3c332f>
    <TaxCatchAll xmlns="57bf1867-1f0b-43b6-97ad-02a1335b6c6e"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3B1EF8AD13D284987A30699987604EA" ma:contentTypeVersion="17" ma:contentTypeDescription="Create a new document." ma:contentTypeScope="" ma:versionID="4d8ebe246cd5bb78cc9b29529b0487f9">
  <xsd:schema xmlns:xsd="http://www.w3.org/2001/XMLSchema" xmlns:xs="http://www.w3.org/2001/XMLSchema" xmlns:p="http://schemas.microsoft.com/office/2006/metadata/properties" xmlns:ns2="57bf1867-1f0b-43b6-97ad-02a1335b6c6e" xmlns:ns3="dbb5b02b-bb1c-4b39-8299-6539ea6fb330" targetNamespace="http://schemas.microsoft.com/office/2006/metadata/properties" ma:root="true" ma:fieldsID="b1f1c538559f26a4ff1c039414023463" ns2:_="" ns3:_="">
    <xsd:import namespace="57bf1867-1f0b-43b6-97ad-02a1335b6c6e"/>
    <xsd:import namespace="dbb5b02b-bb1c-4b39-8299-6539ea6fb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bf1867-1f0b-43b6-97ad-02a1335b6c6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7ad0a79-88aa-4484-bcf7-abb2448bad48}" ma:internalName="TaxCatchAll" ma:showField="CatchAllData" ma:web="57bf1867-1f0b-43b6-97ad-02a1335b6c6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bb5b02b-bb1c-4b39-8299-6539ea6fb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697ae3c-440f-4a8a-be8c-60b849ae368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1E5FBB6-7470-45F4-A5B3-3756E5C86E98}">
  <ds:schemaRefs>
    <ds:schemaRef ds:uri="57bf1867-1f0b-43b6-97ad-02a1335b6c6e"/>
    <ds:schemaRef ds:uri="dbb5b02b-bb1c-4b39-8299-6539ea6fb33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5389212D-F6E1-477A-913B-5E59560607C7}">
  <ds:schemaRefs>
    <ds:schemaRef ds:uri="57bf1867-1f0b-43b6-97ad-02a1335b6c6e"/>
    <ds:schemaRef ds:uri="dbb5b02b-bb1c-4b39-8299-6539ea6fb33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F48E977-E54E-4D24-8556-C0564614900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Slice</Template>
  <TotalTime>17</TotalTime>
  <Words>2159</Words>
  <Application>Microsoft Macintosh PowerPoint</Application>
  <PresentationFormat>Widescreen</PresentationFormat>
  <Paragraphs>220</Paragraphs>
  <Slides>11</Slides>
  <Notes>10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Arial</vt:lpstr>
      <vt:lpstr>Calibri</vt:lpstr>
      <vt:lpstr>Calibri Light</vt:lpstr>
      <vt:lpstr>Open Sans</vt:lpstr>
      <vt:lpstr>Open Sans Extrabold</vt:lpstr>
      <vt:lpstr>Open Sans Light</vt:lpstr>
      <vt:lpstr>Symbol</vt:lpstr>
      <vt:lpstr>Office-tema</vt:lpstr>
      <vt:lpstr>SKAB GODE BYGGEVANER</vt:lpstr>
      <vt:lpstr>PowerPoint Presentation</vt:lpstr>
      <vt:lpstr>PowerPoint Presentation</vt:lpstr>
      <vt:lpstr>PowerPoint Presentation</vt:lpstr>
      <vt:lpstr>PowerPoint Presentation</vt:lpstr>
      <vt:lpstr>Kort &amp; Godt – et simpelt værktøj</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Kort &amp; Godt metoden</dc:title>
  <dc:creator>Mads Okking</dc:creator>
  <cp:lastModifiedBy>Christine jensen</cp:lastModifiedBy>
  <cp:revision>14</cp:revision>
  <cp:lastPrinted>2023-11-03T08:35:31Z</cp:lastPrinted>
  <dcterms:created xsi:type="dcterms:W3CDTF">2021-06-07T06:45:57Z</dcterms:created>
  <dcterms:modified xsi:type="dcterms:W3CDTF">2023-11-30T08:18:08Z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0x01010073B1EF8AD13D284987A30699987604EA</vt:lpwstr>
  </property>
  <property fmtid="{D5CDD505-2E9C-101B-9397-08002B2CF9AE}" pid="3" name="MediaServiceImageTags">
    <vt:lpwstr/>
  </property>
</Properties>
</file>